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E376C067-160F-3B41-86F3-6D9288E7AFF0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Run results" id="{5D26AFBB-FD0C-CB41-B0E5-15414290968A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06">
          <p15:clr>
            <a:srgbClr val="A4A3A4"/>
          </p15:clr>
        </p15:guide>
        <p15:guide id="2" pos="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979"/>
    <a:srgbClr val="003257"/>
    <a:srgbClr val="0030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29" autoAdjust="0"/>
    <p:restoredTop sz="89406"/>
  </p:normalViewPr>
  <p:slideViewPr>
    <p:cSldViewPr snapToGrid="0" snapToObjects="1">
      <p:cViewPr varScale="1">
        <p:scale>
          <a:sx n="120" d="100"/>
          <a:sy n="120" d="100"/>
        </p:scale>
        <p:origin x="1232" y="192"/>
      </p:cViewPr>
      <p:guideLst>
        <p:guide orient="horz" pos="1806"/>
        <p:guide pos="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F3CCC-77DD-F84F-A249-CA3C5045A043}" type="datetime1">
              <a:rPr lang="it-IT" smtClean="0"/>
              <a:pPr/>
              <a:t>14/01/26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FBF69-E6D8-384B-B1CC-31CC9EB4A4AC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14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92227-D6DC-FD45-9507-DB2BAD58473C}" type="datetime1">
              <a:rPr lang="it-IT" smtClean="0"/>
              <a:pPr/>
              <a:t>14/01/26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86711-015B-0142-88C4-65D50E44FA77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20962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D78D7-630B-6289-4AFC-D096D4AC8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ED605F3-E8C6-98BD-49F0-796A77FA1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841B571-D87A-A636-ED1F-48E375EB1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FAF9EB0-ED00-B6A5-54DD-51B400E9D6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4059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D8DCD-866A-B337-481B-B5F6EFC6D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4E2B89F-12E2-8149-26C1-1CEDB668B1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10A6EC8-399D-62BE-A5CE-12552BCE0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129061-145F-C757-C3AC-C8017A14F2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460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5808D-88CC-460D-D9D3-F5F1277DA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02A2673-5A69-95DA-C59C-837F2608E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DCA540C-9949-32BD-AB7D-379D67061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DB29A4-0232-D0A0-6F8C-4EEFB624B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0068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A1251-86EF-A48D-9873-033BB4001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88B1B65-F5AB-2911-DFE0-D814CF833B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1BBB67D-3AE2-B9F1-1971-399AC5A1C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25D9386-2251-C370-22AE-AB24333B79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863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9C8E4-20E3-1B59-9EC6-A375AC587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E1D63DC-1576-FFC9-A99D-A284F67DB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BE16236-8B1A-709C-AC80-3157D600C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2E16215-7C50-3DC8-0993-C137EF0745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1452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1702D-8D72-3FAB-D924-D8C46B1D9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390057-8F7E-CABA-EC65-7E876424CA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52DDB3B-C4D4-1259-CE3D-4EFC735B94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E4F3F80-0A37-1287-35D9-1BF269E9FB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3788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B125D-12B7-EA5E-7BB8-F58EA1A40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E7A88AF-FAD1-8D35-DDBA-8DFA6FE8FA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B7F3A1-4FB5-32A5-3C20-99370A17CE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C3CE44B-B2DC-41E4-D396-B5954123DE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0303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B2DDB-3713-9D69-7B9B-FF6ABFE85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1BBC340-0020-EED3-09A0-927D79F91F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C1D1EDB-55E3-5077-46AB-791646587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A9A29B-7E4A-4D4D-A04E-C5D74A0C5E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3675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36051-5CF3-DC86-AA95-7582248C2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F586032-D237-4985-5C23-84AE29138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BC59EFE-91A7-11C9-C60E-46AE6A3A14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6FCC6B1-3D8A-CB60-816C-9EE35060C2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213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63BC4-34D7-35F9-CF7D-027721441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D5BD8F0-82BF-F247-4B97-09E0C8C12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EDBD64D-A3C9-CA44-4C04-814A80024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3F1231-4BBF-6099-6EDB-F35108439F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9892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C7085-AC62-88E2-32FF-657DA6DAC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798AD4E-3430-872F-E6A4-BB40B0CA9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6E69020-6A39-DEC4-7E9B-1F4ACB2FB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3E092F8-78AE-30A0-BD9A-99D93A32C9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0238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EFC35-EE37-4E36-1DE4-E6D75D06B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515D64B-8DFA-C99D-48E1-1AFDFA88E5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1D47EF1-A2DF-CE4D-0552-BDEE4B074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F2C9F49-CC09-EF1E-AD35-B7E406AF55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9574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0EF4B-0DE7-90D2-2353-BFF7A0DFC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169084D-DB68-0EA6-CC3D-F3459FC65F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7142114-E0F5-C6CD-EFC8-9BF0C6102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F39F76A-9919-E120-D03A-A6CED1F693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7823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4B7A7-23D1-01F3-4B0B-A2EED50A9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290B8BF-CB36-6398-C8EF-098331466B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22E4AB3-4C2D-6A12-5FDD-2D5DD5CB0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A606F34-9480-66F3-7D2F-F36F68D4FA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2296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27F82-8938-9297-FA8E-D2B16B0B0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8A60E52-282E-0241-8FDE-07D6E1DA6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50084D8-F272-46E3-6E60-4E197A796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463BC0-0E08-B6FE-ECA9-8094B00A5C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274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14/01/26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240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14/01/26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856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14/01/26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1774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14/01/26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5808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14/01/26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837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14/01/26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3381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14/01/26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63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14/01/26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6006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14/01/26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6321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14/01/26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89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14/01/26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9643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BF249-6BAC-CD40-AAE9-334F110649E5}" type="datetimeFigureOut">
              <a:rPr lang="it-IT" smtClean="0"/>
              <a:pPr/>
              <a:t>14/01/26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791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930" y="6347762"/>
            <a:ext cx="2545261" cy="52239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9"/>
            <a:ext cx="9144000" cy="6845300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4914900" y="2932536"/>
            <a:ext cx="362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 err="1"/>
              <a:t>Parallel</a:t>
            </a:r>
            <a:r>
              <a:rPr lang="it-IT" dirty="0"/>
              <a:t> Computing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5649173" y="4590468"/>
            <a:ext cx="28953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600" b="1" dirty="0">
                <a:latin typeface=""/>
              </a:rPr>
              <a:t>Alessandro Bianco 7147240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7008868" y="6474363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"/>
              </a:rPr>
              <a:t>A.A. 2025/2026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4132793" y="1855318"/>
            <a:ext cx="44117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b="1" dirty="0">
                <a:solidFill>
                  <a:schemeClr val="accent1">
                    <a:lumMod val="75000"/>
                  </a:schemeClr>
                </a:solidFill>
                <a:latin typeface=""/>
              </a:rPr>
              <a:t>Pattern </a:t>
            </a:r>
            <a:r>
              <a:rPr lang="it-IT" sz="3200" b="1" dirty="0" err="1">
                <a:solidFill>
                  <a:schemeClr val="accent1">
                    <a:lumMod val="75000"/>
                  </a:schemeClr>
                </a:solidFill>
                <a:latin typeface=""/>
              </a:rPr>
              <a:t>Recognition</a:t>
            </a:r>
            <a:r>
              <a:rPr lang="it-IT" sz="3200" b="1" dirty="0">
                <a:solidFill>
                  <a:schemeClr val="accent1">
                    <a:lumMod val="75000"/>
                  </a:schemeClr>
                </a:solidFill>
                <a:latin typeface=""/>
              </a:rPr>
              <a:t> with </a:t>
            </a:r>
            <a:r>
              <a:rPr lang="it-IT" sz="3200" b="1" dirty="0" err="1">
                <a:solidFill>
                  <a:schemeClr val="accent1">
                    <a:lumMod val="75000"/>
                  </a:schemeClr>
                </a:solidFill>
                <a:latin typeface=""/>
              </a:rPr>
              <a:t>OpenMP</a:t>
            </a:r>
            <a:endParaRPr lang="it-IT" sz="3200" b="1" dirty="0">
              <a:solidFill>
                <a:schemeClr val="accent1">
                  <a:lumMod val="75000"/>
                </a:schemeClr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311714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FD586-A6D8-F7B9-62EE-FFB9D409D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74B7C20-35C4-EB02-F29B-9F78351BE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490" y="0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3F8A1D0-F5D3-C585-FF34-73C87EA5F917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Inner Loop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Parallelization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798E004-4C2A-C49F-E26C-A0365E6A0F76}"/>
              </a:ext>
            </a:extLst>
          </p:cNvPr>
          <p:cNvSpPr txBox="1"/>
          <p:nvPr/>
        </p:nvSpPr>
        <p:spPr>
          <a:xfrm>
            <a:off x="648253" y="17051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>
              <a:latin typeface="Arial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7505C66-708E-6F7E-0896-CD20954828DA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CE4E269E-081D-CA0C-7655-6F6677CE5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10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01406D0-43F4-62BE-8244-C0C969C6128D}"/>
              </a:ext>
            </a:extLst>
          </p:cNvPr>
          <p:cNvSpPr txBox="1"/>
          <p:nvPr/>
        </p:nvSpPr>
        <p:spPr>
          <a:xfrm>
            <a:off x="648253" y="1889380"/>
            <a:ext cx="77027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Outer loop </a:t>
            </a:r>
            <a:r>
              <a:rPr lang="it-IT" sz="1400" dirty="0" err="1"/>
              <a:t>remains</a:t>
            </a:r>
            <a:r>
              <a:rPr lang="it-IT" sz="1400" dirty="0"/>
              <a:t> </a:t>
            </a:r>
            <a:r>
              <a:rPr lang="it-IT" sz="1400" dirty="0" err="1"/>
              <a:t>sequential</a:t>
            </a:r>
            <a:r>
              <a:rPr lang="it-IT" sz="1400" dirty="0"/>
              <a:t>, and </a:t>
            </a:r>
            <a:r>
              <a:rPr lang="it-IT" sz="1400" dirty="0" err="1"/>
              <a:t>parallelism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applied</a:t>
            </a:r>
            <a:r>
              <a:rPr lang="it-IT" sz="1400" dirty="0"/>
              <a:t> </a:t>
            </a:r>
            <a:r>
              <a:rPr lang="it-IT" sz="1400" dirty="0" err="1"/>
              <a:t>strictly</a:t>
            </a:r>
            <a:r>
              <a:rPr lang="it-IT" sz="1400" dirty="0"/>
              <a:t> to the </a:t>
            </a:r>
            <a:r>
              <a:rPr lang="it-IT" sz="1400" dirty="0" err="1"/>
              <a:t>inner</a:t>
            </a:r>
            <a:r>
              <a:rPr lang="it-IT" sz="1400" dirty="0"/>
              <a:t>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For </a:t>
            </a:r>
            <a:r>
              <a:rPr lang="it-IT" sz="1400" dirty="0" err="1"/>
              <a:t>each</a:t>
            </a:r>
            <a:r>
              <a:rPr lang="it-IT" sz="1400" dirty="0"/>
              <a:t> time </a:t>
            </a:r>
            <a:r>
              <a:rPr lang="it-IT" sz="1400" dirty="0" err="1"/>
              <a:t>series</a:t>
            </a:r>
            <a:r>
              <a:rPr lang="it-IT" sz="1400" dirty="0"/>
              <a:t> a team of </a:t>
            </a:r>
            <a:r>
              <a:rPr lang="it-IT" sz="1400" dirty="0" err="1"/>
              <a:t>threads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spawned</a:t>
            </a:r>
            <a:r>
              <a:rPr lang="it-IT" sz="1400" dirty="0"/>
              <a:t> to compute SAD </a:t>
            </a:r>
            <a:r>
              <a:rPr lang="it-IT" sz="1400" dirty="0" err="1"/>
              <a:t>across</a:t>
            </a:r>
            <a:r>
              <a:rPr lang="it-IT" sz="1400" dirty="0"/>
              <a:t> </a:t>
            </a:r>
            <a:r>
              <a:rPr lang="it-IT" sz="1400" dirty="0" err="1"/>
              <a:t>all</a:t>
            </a:r>
            <a:r>
              <a:rPr lang="it-IT" sz="1400" dirty="0"/>
              <a:t> window positions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The global minimum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upddated</a:t>
            </a:r>
            <a:r>
              <a:rPr lang="it-IT" sz="1400" dirty="0"/>
              <a:t> </a:t>
            </a:r>
            <a:r>
              <a:rPr lang="it-IT" sz="1400" dirty="0" err="1"/>
              <a:t>sequentially</a:t>
            </a:r>
            <a:r>
              <a:rPr lang="it-IT" sz="1400" dirty="0"/>
              <a:t> by the </a:t>
            </a:r>
            <a:r>
              <a:rPr lang="it-IT" sz="1400" dirty="0" err="1"/>
              <a:t>main</a:t>
            </a:r>
            <a:r>
              <a:rPr lang="it-IT" sz="1400" dirty="0"/>
              <a:t> </a:t>
            </a:r>
            <a:r>
              <a:rPr lang="it-IT" sz="1400" dirty="0" err="1"/>
              <a:t>thread</a:t>
            </a:r>
            <a:r>
              <a:rPr lang="it-IT" sz="1400" dirty="0"/>
              <a:t>, </a:t>
            </a:r>
            <a:r>
              <a:rPr lang="it-IT" sz="1400" dirty="0" err="1"/>
              <a:t>eliminating</a:t>
            </a:r>
            <a:r>
              <a:rPr lang="it-IT" sz="1400" dirty="0"/>
              <a:t> the </a:t>
            </a:r>
            <a:r>
              <a:rPr lang="it-IT" sz="1400" dirty="0" err="1"/>
              <a:t>need</a:t>
            </a:r>
            <a:r>
              <a:rPr lang="it-IT" sz="1400" dirty="0"/>
              <a:t> for </a:t>
            </a:r>
            <a:r>
              <a:rPr lang="it-IT" sz="1400" dirty="0" err="1"/>
              <a:t>critical</a:t>
            </a:r>
            <a:r>
              <a:rPr lang="it-IT" sz="1400" dirty="0"/>
              <a:t> </a:t>
            </a:r>
            <a:r>
              <a:rPr lang="it-IT" sz="1400" dirty="0" err="1"/>
              <a:t>sections</a:t>
            </a:r>
            <a:endParaRPr lang="it-IT" sz="1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04F8404-A7D9-1B16-5F71-8E364632E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286" y="3586299"/>
            <a:ext cx="5253427" cy="286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95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76629-B036-CACE-D165-1D96D5644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B35A59E3-BDE0-D3F4-AFF2-6EE395D1D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490" y="0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48FF3D4-5F29-8371-AD23-D8E992F56B9F}"/>
              </a:ext>
            </a:extLst>
          </p:cNvPr>
          <p:cNvSpPr txBox="1"/>
          <p:nvPr/>
        </p:nvSpPr>
        <p:spPr>
          <a:xfrm>
            <a:off x="648253" y="1305402"/>
            <a:ext cx="5926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Testing the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implementations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: Test suite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311B28E-2D5E-0A17-4E18-2DA3DAFDE49B}"/>
              </a:ext>
            </a:extLst>
          </p:cNvPr>
          <p:cNvSpPr txBox="1"/>
          <p:nvPr/>
        </p:nvSpPr>
        <p:spPr>
          <a:xfrm>
            <a:off x="648253" y="17051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>
              <a:latin typeface="Arial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0B77129-F1D3-A412-9185-06220DCF621F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1163F2AD-D7F5-F41A-CC2E-F139CF7D3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11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23A8288-6078-F882-3651-66D2E9E13072}"/>
              </a:ext>
            </a:extLst>
          </p:cNvPr>
          <p:cNvSpPr txBox="1"/>
          <p:nvPr/>
        </p:nvSpPr>
        <p:spPr>
          <a:xfrm>
            <a:off x="648253" y="1889380"/>
            <a:ext cx="7702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The </a:t>
            </a:r>
            <a:r>
              <a:rPr lang="it-IT" sz="1400" dirty="0" err="1"/>
              <a:t>tests</a:t>
            </a:r>
            <a:r>
              <a:rPr lang="it-IT" sz="1400" dirty="0"/>
              <a:t> to be </a:t>
            </a:r>
            <a:r>
              <a:rPr lang="it-IT" sz="1400" dirty="0" err="1"/>
              <a:t>carried</a:t>
            </a:r>
            <a:r>
              <a:rPr lang="it-IT" sz="1400" dirty="0"/>
              <a:t> out </a:t>
            </a:r>
            <a:r>
              <a:rPr lang="it-IT" sz="1400" dirty="0" err="1"/>
              <a:t>aim</a:t>
            </a:r>
            <a:r>
              <a:rPr lang="it-IT" sz="1400" dirty="0"/>
              <a:t> to determine </a:t>
            </a:r>
            <a:r>
              <a:rPr lang="it-IT" sz="1400" dirty="0" err="1"/>
              <a:t>which</a:t>
            </a:r>
            <a:r>
              <a:rPr lang="it-IT" sz="1400" dirty="0"/>
              <a:t> data </a:t>
            </a:r>
            <a:r>
              <a:rPr lang="it-IT" sz="1400" dirty="0" err="1"/>
              <a:t>structure</a:t>
            </a:r>
            <a:r>
              <a:rPr lang="it-IT" sz="1400" dirty="0"/>
              <a:t> can </a:t>
            </a:r>
            <a:r>
              <a:rPr lang="it-IT" sz="1400" dirty="0" err="1"/>
              <a:t>offer</a:t>
            </a:r>
            <a:r>
              <a:rPr lang="it-IT" sz="1400" dirty="0"/>
              <a:t> </a:t>
            </a:r>
            <a:r>
              <a:rPr lang="it-IT" sz="1400" dirty="0" err="1"/>
              <a:t>better</a:t>
            </a:r>
            <a:r>
              <a:rPr lang="it-IT" sz="1400" dirty="0"/>
              <a:t> performance</a:t>
            </a:r>
          </a:p>
          <a:p>
            <a:r>
              <a:rPr lang="it-IT" sz="1400" dirty="0"/>
              <a:t>for </a:t>
            </a:r>
            <a:r>
              <a:rPr lang="it-IT" sz="1400" dirty="0" err="1"/>
              <a:t>each</a:t>
            </a:r>
            <a:r>
              <a:rPr lang="it-IT" sz="1400" dirty="0"/>
              <a:t> </a:t>
            </a:r>
            <a:r>
              <a:rPr lang="it-IT" sz="1400" dirty="0" err="1"/>
              <a:t>parallelization</a:t>
            </a:r>
            <a:r>
              <a:rPr lang="it-IT" sz="1400" dirty="0"/>
              <a:t> strategy, and </a:t>
            </a:r>
            <a:r>
              <a:rPr lang="it-IT" sz="1400" dirty="0" err="1"/>
              <a:t>how</a:t>
            </a:r>
            <a:r>
              <a:rPr lang="it-IT" sz="1400" dirty="0"/>
              <a:t> the size of the datasets to be </a:t>
            </a:r>
            <a:r>
              <a:rPr lang="it-IT" sz="1400" dirty="0" err="1"/>
              <a:t>analyzed</a:t>
            </a:r>
            <a:r>
              <a:rPr lang="it-IT" sz="1400" dirty="0"/>
              <a:t> </a:t>
            </a:r>
            <a:r>
              <a:rPr lang="it-IT" sz="1400" dirty="0" err="1"/>
              <a:t>may</a:t>
            </a:r>
            <a:r>
              <a:rPr lang="it-IT" sz="1400" dirty="0"/>
              <a:t> </a:t>
            </a:r>
            <a:r>
              <a:rPr lang="it-IT" sz="1400" dirty="0" err="1"/>
              <a:t>affect</a:t>
            </a:r>
            <a:r>
              <a:rPr lang="it-IT" sz="1400" dirty="0"/>
              <a:t> the </a:t>
            </a:r>
            <a:r>
              <a:rPr lang="it-IT" sz="1400" dirty="0" err="1"/>
              <a:t>effectiveness</a:t>
            </a:r>
            <a:r>
              <a:rPr lang="it-IT" sz="1400" dirty="0"/>
              <a:t> of the strategies (Inner vs. Outer).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8ADEA2-DD99-A4EF-4B25-F2162A5F11B5}"/>
              </a:ext>
            </a:extLst>
          </p:cNvPr>
          <p:cNvSpPr txBox="1"/>
          <p:nvPr/>
        </p:nvSpPr>
        <p:spPr>
          <a:xfrm>
            <a:off x="648253" y="3101724"/>
            <a:ext cx="35002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/>
              <a:t>Outer </a:t>
            </a:r>
            <a:r>
              <a:rPr lang="it-IT" sz="1400" b="1" dirty="0" err="1"/>
              <a:t>Parallelization</a:t>
            </a:r>
            <a:r>
              <a:rPr lang="it-IT" sz="1400" b="1" dirty="0"/>
              <a:t> </a:t>
            </a:r>
            <a:r>
              <a:rPr lang="it-IT" sz="1400" b="1" dirty="0" err="1"/>
              <a:t>Focused</a:t>
            </a:r>
            <a:r>
              <a:rPr lang="it-IT" sz="1400" dirty="0"/>
              <a:t>: </a:t>
            </a:r>
            <a:r>
              <a:rPr lang="it-IT" sz="1400" dirty="0" err="1"/>
              <a:t>Verify</a:t>
            </a:r>
            <a:r>
              <a:rPr lang="it-IT" sz="1400" dirty="0"/>
              <a:t> the </a:t>
            </a:r>
            <a:r>
              <a:rPr lang="it-IT" sz="1400" dirty="0" err="1"/>
              <a:t>effectivness</a:t>
            </a:r>
            <a:r>
              <a:rPr lang="it-IT" sz="1400" dirty="0"/>
              <a:t> of </a:t>
            </a:r>
            <a:r>
              <a:rPr lang="it-IT" sz="1400" dirty="0" err="1"/>
              <a:t>outer</a:t>
            </a:r>
            <a:r>
              <a:rPr lang="it-IT" sz="1400" dirty="0"/>
              <a:t> </a:t>
            </a:r>
            <a:r>
              <a:rPr lang="it-IT" sz="1400" dirty="0" err="1"/>
              <a:t>parallelization</a:t>
            </a:r>
            <a:r>
              <a:rPr lang="it-IT" sz="1400" dirty="0"/>
              <a:t> </a:t>
            </a:r>
            <a:r>
              <a:rPr lang="it-IT" sz="1400" dirty="0" err="1"/>
              <a:t>when</a:t>
            </a:r>
            <a:r>
              <a:rPr lang="it-IT" sz="1400" dirty="0"/>
              <a:t> </a:t>
            </a:r>
            <a:r>
              <a:rPr lang="it-IT" sz="1400" dirty="0" err="1"/>
              <a:t>there</a:t>
            </a:r>
            <a:r>
              <a:rPr lang="it-IT" sz="1400" dirty="0"/>
              <a:t> are </a:t>
            </a:r>
            <a:r>
              <a:rPr lang="it-IT" sz="1400" dirty="0" err="1"/>
              <a:t>many</a:t>
            </a:r>
            <a:r>
              <a:rPr lang="it-IT" sz="1400" dirty="0"/>
              <a:t> </a:t>
            </a:r>
            <a:r>
              <a:rPr lang="it-IT" sz="1400" dirty="0" err="1"/>
              <a:t>series</a:t>
            </a:r>
            <a:r>
              <a:rPr lang="it-IT" sz="1400" dirty="0"/>
              <a:t> to </a:t>
            </a:r>
            <a:r>
              <a:rPr lang="it-IT" sz="1400" dirty="0" err="1"/>
              <a:t>process</a:t>
            </a:r>
            <a:r>
              <a:rPr lang="it-IT" sz="1400" dirty="0"/>
              <a:t> in </a:t>
            </a:r>
            <a:r>
              <a:rPr lang="it-IT" sz="1400" dirty="0" err="1"/>
              <a:t>parallel</a:t>
            </a:r>
            <a:r>
              <a:rPr lang="it-IT" sz="1400" dirty="0"/>
              <a:t>, with </a:t>
            </a:r>
            <a:r>
              <a:rPr lang="it-IT" sz="1400" dirty="0" err="1"/>
              <a:t>reduced</a:t>
            </a:r>
            <a:r>
              <a:rPr lang="it-IT" sz="1400" dirty="0"/>
              <a:t> </a:t>
            </a:r>
            <a:r>
              <a:rPr lang="it-IT" sz="1400" dirty="0" err="1"/>
              <a:t>synchronization</a:t>
            </a:r>
            <a:r>
              <a:rPr lang="it-IT" sz="1400" dirty="0"/>
              <a:t> overhead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EF3D68B-45B1-35C1-0424-85B59D2E7D80}"/>
              </a:ext>
            </a:extLst>
          </p:cNvPr>
          <p:cNvSpPr txBox="1"/>
          <p:nvPr/>
        </p:nvSpPr>
        <p:spPr>
          <a:xfrm>
            <a:off x="4499642" y="3103672"/>
            <a:ext cx="35002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/>
              <a:t>Inner </a:t>
            </a:r>
            <a:r>
              <a:rPr lang="it-IT" sz="1400" b="1" dirty="0" err="1"/>
              <a:t>Parallelization</a:t>
            </a:r>
            <a:r>
              <a:rPr lang="it-IT" sz="1400" b="1" dirty="0"/>
              <a:t> </a:t>
            </a:r>
            <a:r>
              <a:rPr lang="it-IT" sz="1400" b="1" dirty="0" err="1"/>
              <a:t>Focused</a:t>
            </a:r>
            <a:r>
              <a:rPr lang="it-IT" sz="1400" dirty="0"/>
              <a:t>: Test </a:t>
            </a:r>
            <a:r>
              <a:rPr lang="it-IT" sz="1400" dirty="0" err="1"/>
              <a:t>inner</a:t>
            </a:r>
            <a:r>
              <a:rPr lang="it-IT" sz="1400" dirty="0"/>
              <a:t> </a:t>
            </a:r>
            <a:r>
              <a:rPr lang="it-IT" sz="1400" dirty="0" err="1"/>
              <a:t>parallelization</a:t>
            </a:r>
            <a:r>
              <a:rPr lang="it-IT" sz="1400" dirty="0"/>
              <a:t> on </a:t>
            </a:r>
            <a:r>
              <a:rPr lang="it-IT" sz="1400" dirty="0" err="1"/>
              <a:t>very</a:t>
            </a:r>
            <a:r>
              <a:rPr lang="it-IT" sz="1400" dirty="0"/>
              <a:t> long </a:t>
            </a:r>
            <a:r>
              <a:rPr lang="it-IT" sz="1400" dirty="0" err="1"/>
              <a:t>series</a:t>
            </a:r>
            <a:r>
              <a:rPr lang="it-IT" sz="1400" dirty="0"/>
              <a:t>, </a:t>
            </a:r>
            <a:r>
              <a:rPr lang="it-IT" sz="1400" dirty="0" err="1"/>
              <a:t>where</a:t>
            </a:r>
            <a:r>
              <a:rPr lang="it-IT" sz="1400" dirty="0"/>
              <a:t> </a:t>
            </a:r>
            <a:r>
              <a:rPr lang="it-IT" sz="1400" dirty="0" err="1"/>
              <a:t>parallelism</a:t>
            </a:r>
            <a:r>
              <a:rPr lang="it-IT" sz="1400" dirty="0"/>
              <a:t> over the time steps </a:t>
            </a:r>
            <a:r>
              <a:rPr lang="it-IT" sz="1400" dirty="0" err="1"/>
              <a:t>should</a:t>
            </a:r>
            <a:r>
              <a:rPr lang="it-IT" sz="1400" dirty="0"/>
              <a:t> </a:t>
            </a:r>
            <a:r>
              <a:rPr lang="it-IT" sz="1400" dirty="0" err="1"/>
              <a:t>become</a:t>
            </a:r>
            <a:r>
              <a:rPr lang="it-IT" sz="1400" dirty="0"/>
              <a:t> more </a:t>
            </a:r>
            <a:r>
              <a:rPr lang="it-IT" sz="1400" dirty="0" err="1"/>
              <a:t>advantageous</a:t>
            </a:r>
            <a:endParaRPr lang="it-IT" sz="1400" dirty="0"/>
          </a:p>
        </p:txBody>
      </p:sp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2A3CBC6F-97A8-14B9-3609-0256FDFB7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839793"/>
              </p:ext>
            </p:extLst>
          </p:nvPr>
        </p:nvGraphicFramePr>
        <p:xfrm>
          <a:off x="858264" y="4517424"/>
          <a:ext cx="3204261" cy="9017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8087">
                  <a:extLst>
                    <a:ext uri="{9D8B030D-6E8A-4147-A177-3AD203B41FA5}">
                      <a16:colId xmlns:a16="http://schemas.microsoft.com/office/drawing/2014/main" val="3676277930"/>
                    </a:ext>
                  </a:extLst>
                </a:gridCol>
                <a:gridCol w="1068087">
                  <a:extLst>
                    <a:ext uri="{9D8B030D-6E8A-4147-A177-3AD203B41FA5}">
                      <a16:colId xmlns:a16="http://schemas.microsoft.com/office/drawing/2014/main" val="1782559473"/>
                    </a:ext>
                  </a:extLst>
                </a:gridCol>
                <a:gridCol w="1068087">
                  <a:extLst>
                    <a:ext uri="{9D8B030D-6E8A-4147-A177-3AD203B41FA5}">
                      <a16:colId xmlns:a16="http://schemas.microsoft.com/office/drawing/2014/main" val="3622413749"/>
                    </a:ext>
                  </a:extLst>
                </a:gridCol>
              </a:tblGrid>
              <a:tr h="300598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#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Series </a:t>
                      </a:r>
                      <a:r>
                        <a:rPr lang="it-IT" sz="1200" b="1" dirty="0" err="1"/>
                        <a:t>Length</a:t>
                      </a:r>
                      <a:endParaRPr lang="it-IT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Query </a:t>
                      </a:r>
                      <a:r>
                        <a:rPr lang="it-IT" sz="1200" b="1" dirty="0" err="1"/>
                        <a:t>Length</a:t>
                      </a:r>
                      <a:endParaRPr lang="it-IT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400969"/>
                  </a:ext>
                </a:extLst>
              </a:tr>
              <a:tr h="300598">
                <a:tc>
                  <a:txBody>
                    <a:bodyPr/>
                    <a:lstStyle/>
                    <a:p>
                      <a:pPr algn="ctr"/>
                      <a:r>
                        <a:rPr lang="it-IT" sz="1200" b="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dirty="0"/>
                        <a:t>100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dirty="0"/>
                        <a:t>50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588066"/>
                  </a:ext>
                </a:extLst>
              </a:tr>
              <a:tr h="300598">
                <a:tc>
                  <a:txBody>
                    <a:bodyPr/>
                    <a:lstStyle/>
                    <a:p>
                      <a:pPr algn="ctr"/>
                      <a:r>
                        <a:rPr lang="it-IT" sz="1200" b="0" dirty="0"/>
                        <a:t>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dirty="0"/>
                        <a:t>100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dirty="0"/>
                        <a:t>50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320497"/>
                  </a:ext>
                </a:extLst>
              </a:tr>
            </a:tbl>
          </a:graphicData>
        </a:graphic>
      </p:graphicFrame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82F11A68-813B-D330-3AAA-FFF69D45E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071994"/>
              </p:ext>
            </p:extLst>
          </p:nvPr>
        </p:nvGraphicFramePr>
        <p:xfrm>
          <a:off x="4709654" y="4517424"/>
          <a:ext cx="3204261" cy="9017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8087">
                  <a:extLst>
                    <a:ext uri="{9D8B030D-6E8A-4147-A177-3AD203B41FA5}">
                      <a16:colId xmlns:a16="http://schemas.microsoft.com/office/drawing/2014/main" val="3676277930"/>
                    </a:ext>
                  </a:extLst>
                </a:gridCol>
                <a:gridCol w="1068087">
                  <a:extLst>
                    <a:ext uri="{9D8B030D-6E8A-4147-A177-3AD203B41FA5}">
                      <a16:colId xmlns:a16="http://schemas.microsoft.com/office/drawing/2014/main" val="1782559473"/>
                    </a:ext>
                  </a:extLst>
                </a:gridCol>
                <a:gridCol w="1068087">
                  <a:extLst>
                    <a:ext uri="{9D8B030D-6E8A-4147-A177-3AD203B41FA5}">
                      <a16:colId xmlns:a16="http://schemas.microsoft.com/office/drawing/2014/main" val="3622413749"/>
                    </a:ext>
                  </a:extLst>
                </a:gridCol>
              </a:tblGrid>
              <a:tr h="300598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#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Series </a:t>
                      </a:r>
                      <a:r>
                        <a:rPr lang="it-IT" sz="1200" b="1" dirty="0" err="1"/>
                        <a:t>Length</a:t>
                      </a:r>
                      <a:endParaRPr lang="it-IT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Query </a:t>
                      </a:r>
                      <a:r>
                        <a:rPr lang="it-IT" sz="1200" b="1" dirty="0" err="1"/>
                        <a:t>Length</a:t>
                      </a:r>
                      <a:endParaRPr lang="it-IT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400969"/>
                  </a:ext>
                </a:extLst>
              </a:tr>
              <a:tr h="300598">
                <a:tc>
                  <a:txBody>
                    <a:bodyPr/>
                    <a:lstStyle/>
                    <a:p>
                      <a:pPr algn="ctr"/>
                      <a:r>
                        <a:rPr lang="it-IT" sz="1200" b="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dirty="0"/>
                        <a:t>5000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dirty="0"/>
                        <a:t>50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588066"/>
                  </a:ext>
                </a:extLst>
              </a:tr>
              <a:tr h="300598">
                <a:tc>
                  <a:txBody>
                    <a:bodyPr/>
                    <a:lstStyle/>
                    <a:p>
                      <a:pPr algn="ctr"/>
                      <a:r>
                        <a:rPr lang="it-IT" sz="1200" b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dirty="0"/>
                        <a:t>10000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dirty="0"/>
                        <a:t>50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320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919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64EC5-2F1D-0ADC-C4FD-EFF598703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4B5B05B5-8506-6466-9F01-F108E0A81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490" y="0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8F24B3C-9EA2-425F-2060-FDFE868D88F9}"/>
              </a:ext>
            </a:extLst>
          </p:cNvPr>
          <p:cNvSpPr txBox="1"/>
          <p:nvPr/>
        </p:nvSpPr>
        <p:spPr>
          <a:xfrm>
            <a:off x="648252" y="1305402"/>
            <a:ext cx="61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Test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Results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: Inner vs Outer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4023B30-45FB-A110-7128-83FFE08239CF}"/>
              </a:ext>
            </a:extLst>
          </p:cNvPr>
          <p:cNvSpPr txBox="1"/>
          <p:nvPr/>
        </p:nvSpPr>
        <p:spPr>
          <a:xfrm>
            <a:off x="648253" y="17051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>
              <a:latin typeface="Arial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CD1AEA2-7B44-B324-7B9F-70FCE87DB4AB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D669C41-14B6-E5AF-230E-9E08ABDE3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12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55CCC07-EBC9-726A-8DAD-43FD9BBC1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67" y="2206604"/>
            <a:ext cx="5421891" cy="339018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40298A4-026C-3622-5178-62F3FBB75F3B}"/>
              </a:ext>
            </a:extLst>
          </p:cNvPr>
          <p:cNvSpPr txBox="1"/>
          <p:nvPr/>
        </p:nvSpPr>
        <p:spPr>
          <a:xfrm>
            <a:off x="5780314" y="2455146"/>
            <a:ext cx="29718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Outer-loop </a:t>
            </a:r>
            <a:r>
              <a:rPr lang="it-IT" sz="1400" dirty="0" err="1"/>
              <a:t>parallelization</a:t>
            </a:r>
            <a:r>
              <a:rPr lang="it-IT" sz="1400" dirty="0"/>
              <a:t> </a:t>
            </a:r>
            <a:r>
              <a:rPr lang="it-IT" sz="1400" dirty="0" err="1"/>
              <a:t>delivers</a:t>
            </a:r>
            <a:r>
              <a:rPr lang="it-IT" sz="1400" dirty="0"/>
              <a:t> the </a:t>
            </a:r>
            <a:r>
              <a:rPr lang="it-IT" sz="1400" dirty="0" err="1"/>
              <a:t>highest</a:t>
            </a:r>
            <a:r>
              <a:rPr lang="it-IT" sz="1400" dirty="0"/>
              <a:t> </a:t>
            </a:r>
            <a:r>
              <a:rPr lang="it-IT" sz="1400" dirty="0" err="1"/>
              <a:t>speedup</a:t>
            </a:r>
            <a:r>
              <a:rPr lang="it-IT" sz="1400" dirty="0"/>
              <a:t> due to </a:t>
            </a:r>
            <a:r>
              <a:rPr lang="it-IT" sz="1400" dirty="0" err="1"/>
              <a:t>independent</a:t>
            </a:r>
            <a:r>
              <a:rPr lang="it-IT" sz="1400" dirty="0"/>
              <a:t> </a:t>
            </a:r>
            <a:r>
              <a:rPr lang="it-IT" sz="1400" dirty="0" err="1"/>
              <a:t>workloads</a:t>
            </a:r>
            <a:r>
              <a:rPr lang="it-IT" sz="1400" dirty="0"/>
              <a:t> and low overhead.</a:t>
            </a:r>
          </a:p>
          <a:p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Inner-loop </a:t>
            </a:r>
            <a:r>
              <a:rPr lang="it-IT" sz="1400" dirty="0" err="1"/>
              <a:t>parallelization</a:t>
            </a:r>
            <a:r>
              <a:rPr lang="it-IT" sz="1400" dirty="0"/>
              <a:t> </a:t>
            </a:r>
            <a:r>
              <a:rPr lang="it-IT" sz="1400" dirty="0" err="1"/>
              <a:t>degrades</a:t>
            </a:r>
            <a:r>
              <a:rPr lang="it-IT" sz="1400" dirty="0"/>
              <a:t> </a:t>
            </a:r>
            <a:r>
              <a:rPr lang="it-IT" sz="1400" dirty="0" err="1"/>
              <a:t>beyond</a:t>
            </a:r>
            <a:r>
              <a:rPr lang="it-IT" sz="1400" dirty="0"/>
              <a:t> 8 </a:t>
            </a:r>
            <a:r>
              <a:rPr lang="it-IT" sz="1400" dirty="0" err="1"/>
              <a:t>threads</a:t>
            </a:r>
            <a:r>
              <a:rPr lang="it-IT" sz="1400" dirty="0"/>
              <a:t> </a:t>
            </a:r>
            <a:r>
              <a:rPr lang="it-IT" sz="1400" dirty="0" err="1"/>
              <a:t>because</a:t>
            </a:r>
            <a:r>
              <a:rPr lang="it-IT" sz="1400" dirty="0"/>
              <a:t> of overhead and false sharing.</a:t>
            </a:r>
          </a:p>
          <a:p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Both</a:t>
            </a:r>
            <a:r>
              <a:rPr lang="it-IT" sz="1400" dirty="0"/>
              <a:t> </a:t>
            </a:r>
            <a:r>
              <a:rPr lang="it-IT" sz="1400" dirty="0" err="1"/>
              <a:t>approaches</a:t>
            </a:r>
            <a:r>
              <a:rPr lang="it-IT" sz="1400" dirty="0"/>
              <a:t> hit a performance plateau </a:t>
            </a:r>
            <a:r>
              <a:rPr lang="it-IT" sz="1400" dirty="0" err="1"/>
              <a:t>caused</a:t>
            </a:r>
            <a:r>
              <a:rPr lang="it-IT" sz="1400" dirty="0"/>
              <a:t> by </a:t>
            </a:r>
            <a:r>
              <a:rPr lang="it-IT" sz="1400" dirty="0" err="1"/>
              <a:t>memory</a:t>
            </a:r>
            <a:r>
              <a:rPr lang="it-IT" sz="1400" dirty="0"/>
              <a:t> </a:t>
            </a:r>
            <a:r>
              <a:rPr lang="it-IT" sz="1400" dirty="0" err="1"/>
              <a:t>bandwidth</a:t>
            </a:r>
            <a:r>
              <a:rPr lang="it-IT" sz="1400" dirty="0"/>
              <a:t> </a:t>
            </a:r>
            <a:r>
              <a:rPr lang="it-IT" sz="1400" dirty="0" err="1"/>
              <a:t>saturation</a:t>
            </a:r>
            <a:r>
              <a:rPr lang="it-IT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5183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93DEC-4753-A720-511D-6529FEC57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F15D4023-462D-0A9F-9527-686E010B5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490" y="0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F8D010-517D-9338-5445-09974B0A8F79}"/>
              </a:ext>
            </a:extLst>
          </p:cNvPr>
          <p:cNvSpPr txBox="1"/>
          <p:nvPr/>
        </p:nvSpPr>
        <p:spPr>
          <a:xfrm>
            <a:off x="648252" y="1305402"/>
            <a:ext cx="61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Test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Results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: Memory Layouts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AA42A39-2886-920E-0068-72AF8E88F437}"/>
              </a:ext>
            </a:extLst>
          </p:cNvPr>
          <p:cNvSpPr txBox="1"/>
          <p:nvPr/>
        </p:nvSpPr>
        <p:spPr>
          <a:xfrm>
            <a:off x="648253" y="17051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>
              <a:latin typeface="Arial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4FC9A29-64F9-EE7C-A113-83A8B8E45700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6AFFF8D-796C-ADB9-D780-05A89AD0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13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B7B05AC-EAC8-4F40-C082-69941F1E4A37}"/>
              </a:ext>
            </a:extLst>
          </p:cNvPr>
          <p:cNvSpPr txBox="1"/>
          <p:nvPr/>
        </p:nvSpPr>
        <p:spPr>
          <a:xfrm>
            <a:off x="5780314" y="2074445"/>
            <a:ext cx="29718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SoA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the </a:t>
            </a:r>
            <a:r>
              <a:rPr lang="it-IT" sz="1400" dirty="0" err="1"/>
              <a:t>most</a:t>
            </a:r>
            <a:r>
              <a:rPr lang="it-IT" sz="1400" dirty="0"/>
              <a:t> </a:t>
            </a:r>
            <a:r>
              <a:rPr lang="it-IT" sz="1400" dirty="0" err="1"/>
              <a:t>efficient</a:t>
            </a:r>
            <a:r>
              <a:rPr lang="it-IT" sz="1400" dirty="0"/>
              <a:t> layout for </a:t>
            </a:r>
            <a:r>
              <a:rPr lang="it-IT" sz="1400" dirty="0" err="1"/>
              <a:t>parallel</a:t>
            </a:r>
            <a:r>
              <a:rPr lang="it-IT" sz="1400" dirty="0"/>
              <a:t> </a:t>
            </a:r>
            <a:r>
              <a:rPr lang="it-IT" sz="1400" dirty="0" err="1"/>
              <a:t>computation</a:t>
            </a:r>
            <a:r>
              <a:rPr lang="it-IT" sz="1400" dirty="0"/>
              <a:t>, </a:t>
            </a:r>
            <a:r>
              <a:rPr lang="it-IT" sz="1400" dirty="0" err="1"/>
              <a:t>but</a:t>
            </a:r>
            <a:r>
              <a:rPr lang="it-IT" sz="1400" dirty="0"/>
              <a:t> </a:t>
            </a:r>
            <a:r>
              <a:rPr lang="it-IT" sz="1400" dirty="0" err="1"/>
              <a:t>SoA</a:t>
            </a:r>
            <a:r>
              <a:rPr lang="it-IT" sz="1400" dirty="0"/>
              <a:t>–Inner </a:t>
            </a:r>
            <a:r>
              <a:rPr lang="it-IT" sz="1400" dirty="0" err="1"/>
              <a:t>degrades</a:t>
            </a:r>
            <a:r>
              <a:rPr lang="it-IT" sz="1400" dirty="0"/>
              <a:t> </a:t>
            </a:r>
            <a:r>
              <a:rPr lang="it-IT" sz="1400" dirty="0" err="1"/>
              <a:t>rapidly</a:t>
            </a:r>
            <a:r>
              <a:rPr lang="it-IT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AoS</a:t>
            </a:r>
            <a:r>
              <a:rPr lang="it-IT" sz="1400" dirty="0"/>
              <a:t>–Outer, </a:t>
            </a:r>
            <a:r>
              <a:rPr lang="it-IT" sz="1400" dirty="0" err="1"/>
              <a:t>despite</a:t>
            </a:r>
            <a:r>
              <a:rPr lang="it-IT" sz="1400" dirty="0"/>
              <a:t> a </a:t>
            </a:r>
            <a:r>
              <a:rPr lang="it-IT" sz="1400" dirty="0" err="1"/>
              <a:t>less</a:t>
            </a:r>
            <a:r>
              <a:rPr lang="it-IT" sz="1400" dirty="0"/>
              <a:t> </a:t>
            </a:r>
            <a:r>
              <a:rPr lang="it-IT" sz="1400" dirty="0" err="1"/>
              <a:t>optimal</a:t>
            </a:r>
            <a:r>
              <a:rPr lang="it-IT" sz="1400" dirty="0"/>
              <a:t> </a:t>
            </a:r>
            <a:r>
              <a:rPr lang="it-IT" sz="1400" dirty="0" err="1"/>
              <a:t>memory</a:t>
            </a:r>
            <a:r>
              <a:rPr lang="it-IT" sz="1400" dirty="0"/>
              <a:t> layout, </a:t>
            </a:r>
            <a:r>
              <a:rPr lang="it-IT" sz="1400" dirty="0" err="1"/>
              <a:t>maintains</a:t>
            </a:r>
            <a:r>
              <a:rPr lang="it-IT" sz="1400" dirty="0"/>
              <a:t> </a:t>
            </a:r>
            <a:r>
              <a:rPr lang="it-IT" sz="1400" dirty="0" err="1"/>
              <a:t>better</a:t>
            </a:r>
            <a:r>
              <a:rPr lang="it-IT" sz="1400" dirty="0"/>
              <a:t> performance </a:t>
            </a:r>
            <a:r>
              <a:rPr lang="it-IT" sz="1400" dirty="0" err="1"/>
              <a:t>at</a:t>
            </a:r>
            <a:r>
              <a:rPr lang="it-IT" sz="1400" dirty="0"/>
              <a:t> high </a:t>
            </a:r>
            <a:r>
              <a:rPr lang="it-IT" sz="1400" dirty="0" err="1"/>
              <a:t>thread</a:t>
            </a:r>
            <a:r>
              <a:rPr lang="it-IT" sz="1400" dirty="0"/>
              <a:t> </a:t>
            </a:r>
            <a:r>
              <a:rPr lang="it-IT" sz="1400" dirty="0" err="1"/>
              <a:t>counts</a:t>
            </a:r>
            <a:r>
              <a:rPr lang="it-IT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The benefits of </a:t>
            </a:r>
            <a:r>
              <a:rPr lang="it-IT" sz="1400" dirty="0" err="1"/>
              <a:t>SoA’s</a:t>
            </a:r>
            <a:r>
              <a:rPr lang="it-IT" sz="1400" dirty="0"/>
              <a:t> </a:t>
            </a:r>
            <a:r>
              <a:rPr lang="it-IT" sz="1400" dirty="0" err="1"/>
              <a:t>contiguous</a:t>
            </a:r>
            <a:r>
              <a:rPr lang="it-IT" sz="1400" dirty="0"/>
              <a:t> </a:t>
            </a:r>
            <a:r>
              <a:rPr lang="it-IT" sz="1400" dirty="0" err="1"/>
              <a:t>memory</a:t>
            </a:r>
            <a:r>
              <a:rPr lang="it-IT" sz="1400" dirty="0"/>
              <a:t> accesses are </a:t>
            </a:r>
            <a:r>
              <a:rPr lang="it-IT" sz="1400" dirty="0" err="1"/>
              <a:t>canceled</a:t>
            </a:r>
            <a:r>
              <a:rPr lang="it-IT" sz="1400" dirty="0"/>
              <a:t> by the </a:t>
            </a:r>
            <a:r>
              <a:rPr lang="it-IT" sz="1400" dirty="0" err="1"/>
              <a:t>synchronization</a:t>
            </a:r>
            <a:r>
              <a:rPr lang="it-IT" sz="1400" dirty="0"/>
              <a:t> and </a:t>
            </a:r>
            <a:r>
              <a:rPr lang="it-IT" sz="1400" dirty="0" err="1"/>
              <a:t>thread</a:t>
            </a:r>
            <a:r>
              <a:rPr lang="it-IT" sz="1400" dirty="0"/>
              <a:t>-management overhead of </a:t>
            </a:r>
            <a:r>
              <a:rPr lang="it-IT" sz="1400" dirty="0" err="1"/>
              <a:t>inner</a:t>
            </a:r>
            <a:r>
              <a:rPr lang="it-IT" sz="1400" dirty="0"/>
              <a:t> </a:t>
            </a:r>
            <a:r>
              <a:rPr lang="it-IT" sz="1400" dirty="0" err="1"/>
              <a:t>parallelization</a:t>
            </a:r>
            <a:r>
              <a:rPr lang="it-IT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The </a:t>
            </a:r>
            <a:r>
              <a:rPr lang="it-IT" sz="1400" dirty="0" err="1"/>
              <a:t>coarse-grained</a:t>
            </a:r>
            <a:r>
              <a:rPr lang="it-IT" sz="1400" dirty="0"/>
              <a:t> nature of </a:t>
            </a:r>
            <a:r>
              <a:rPr lang="it-IT" sz="1400" dirty="0" err="1"/>
              <a:t>outer</a:t>
            </a:r>
            <a:r>
              <a:rPr lang="it-IT" sz="1400" dirty="0"/>
              <a:t> </a:t>
            </a:r>
            <a:r>
              <a:rPr lang="it-IT" sz="1400" dirty="0" err="1"/>
              <a:t>parallelization</a:t>
            </a:r>
            <a:r>
              <a:rPr lang="it-IT" sz="1400" dirty="0"/>
              <a:t> </a:t>
            </a:r>
            <a:r>
              <a:rPr lang="it-IT" sz="1400" dirty="0" err="1"/>
              <a:t>compensates</a:t>
            </a:r>
            <a:r>
              <a:rPr lang="it-IT" sz="1400" dirty="0"/>
              <a:t> for the </a:t>
            </a:r>
            <a:r>
              <a:rPr lang="it-IT" sz="1400" dirty="0" err="1"/>
              <a:t>scattered</a:t>
            </a:r>
            <a:r>
              <a:rPr lang="it-IT" sz="1400" dirty="0"/>
              <a:t> </a:t>
            </a:r>
            <a:r>
              <a:rPr lang="it-IT" sz="1400" dirty="0" err="1"/>
              <a:t>memory</a:t>
            </a:r>
            <a:r>
              <a:rPr lang="it-IT" sz="1400" dirty="0"/>
              <a:t> accesses of </a:t>
            </a:r>
            <a:r>
              <a:rPr lang="it-IT" sz="1400" dirty="0" err="1"/>
              <a:t>AoS</a:t>
            </a:r>
            <a:r>
              <a:rPr lang="it-IT" sz="1400" dirty="0"/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44B5543-8FCE-D04D-44E6-D59A9473D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53" y="2177270"/>
            <a:ext cx="5412918" cy="344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47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8718A-231C-94DF-4ACE-26DB72608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5C2CDA4-1A41-BDF7-13BC-5FCA9A84E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490" y="0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E3F5D3D-AC9B-E9C6-2FFA-BECD40668F70}"/>
              </a:ext>
            </a:extLst>
          </p:cNvPr>
          <p:cNvSpPr txBox="1"/>
          <p:nvPr/>
        </p:nvSpPr>
        <p:spPr>
          <a:xfrm>
            <a:off x="648252" y="1305402"/>
            <a:ext cx="61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Test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Results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: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Efficency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73B4B63-1D4E-2C21-5C38-A1005692B58F}"/>
              </a:ext>
            </a:extLst>
          </p:cNvPr>
          <p:cNvSpPr txBox="1"/>
          <p:nvPr/>
        </p:nvSpPr>
        <p:spPr>
          <a:xfrm>
            <a:off x="648253" y="17051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>
              <a:latin typeface="Arial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EB420E7-E0FF-CB0D-A848-50E9D79478E8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CBE6E1-EBD9-461C-789F-EFBA0524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14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7A99CF-C26A-CF1D-D656-7E9E5FD579BC}"/>
              </a:ext>
            </a:extLst>
          </p:cNvPr>
          <p:cNvSpPr txBox="1"/>
          <p:nvPr/>
        </p:nvSpPr>
        <p:spPr>
          <a:xfrm>
            <a:off x="5780314" y="2074445"/>
            <a:ext cx="29718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All</a:t>
            </a:r>
            <a:r>
              <a:rPr lang="it-IT" sz="1400" dirty="0"/>
              <a:t> </a:t>
            </a:r>
            <a:r>
              <a:rPr lang="it-IT" sz="1400" dirty="0" err="1"/>
              <a:t>curves</a:t>
            </a:r>
            <a:r>
              <a:rPr lang="it-IT" sz="1400" dirty="0"/>
              <a:t> show a </a:t>
            </a:r>
            <a:r>
              <a:rPr lang="it-IT" sz="1400" dirty="0" err="1"/>
              <a:t>rapid</a:t>
            </a:r>
            <a:r>
              <a:rPr lang="it-IT" sz="1400" dirty="0"/>
              <a:t> </a:t>
            </a:r>
            <a:r>
              <a:rPr lang="it-IT" sz="1400" dirty="0" err="1"/>
              <a:t>decline</a:t>
            </a:r>
            <a:r>
              <a:rPr lang="it-IT" sz="1400" dirty="0"/>
              <a:t> </a:t>
            </a:r>
            <a:r>
              <a:rPr lang="it-IT" sz="1400" dirty="0" err="1"/>
              <a:t>as</a:t>
            </a:r>
            <a:r>
              <a:rPr lang="it-IT" sz="1400" dirty="0"/>
              <a:t> the </a:t>
            </a:r>
            <a:r>
              <a:rPr lang="it-IT" sz="1400" dirty="0" err="1"/>
              <a:t>number</a:t>
            </a:r>
            <a:r>
              <a:rPr lang="it-IT" sz="1400" dirty="0"/>
              <a:t> of </a:t>
            </a:r>
            <a:r>
              <a:rPr lang="it-IT" sz="1400" dirty="0" err="1"/>
              <a:t>threads</a:t>
            </a:r>
            <a:r>
              <a:rPr lang="it-IT" sz="1400" dirty="0"/>
              <a:t> </a:t>
            </a:r>
            <a:r>
              <a:rPr lang="it-IT" sz="1400" dirty="0" err="1"/>
              <a:t>increases</a:t>
            </a:r>
            <a:r>
              <a:rPr lang="it-IT" sz="1400" dirty="0"/>
              <a:t>, in </a:t>
            </a:r>
            <a:r>
              <a:rPr lang="it-IT" sz="1400" dirty="0" err="1"/>
              <a:t>accordance</a:t>
            </a:r>
            <a:r>
              <a:rPr lang="it-IT" sz="1400" dirty="0"/>
              <a:t> with </a:t>
            </a:r>
            <a:r>
              <a:rPr lang="it-IT" sz="1400" dirty="0" err="1"/>
              <a:t>Amdahl’s</a:t>
            </a:r>
            <a:r>
              <a:rPr lang="it-IT" sz="1400" dirty="0"/>
              <a:t> </a:t>
            </a:r>
            <a:r>
              <a:rPr lang="it-IT" sz="1400" dirty="0" err="1"/>
              <a:t>Law</a:t>
            </a:r>
            <a:r>
              <a:rPr lang="it-IT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As</a:t>
            </a:r>
            <a:r>
              <a:rPr lang="it-IT" sz="1400" dirty="0"/>
              <a:t> </a:t>
            </a:r>
            <a:r>
              <a:rPr lang="it-IT" sz="1400" dirty="0" err="1"/>
              <a:t>parallelism</a:t>
            </a:r>
            <a:r>
              <a:rPr lang="it-IT" sz="1400" dirty="0"/>
              <a:t> </a:t>
            </a:r>
            <a:r>
              <a:rPr lang="it-IT" sz="1400" dirty="0" err="1"/>
              <a:t>grows</a:t>
            </a:r>
            <a:r>
              <a:rPr lang="it-IT" sz="1400" dirty="0"/>
              <a:t>, </a:t>
            </a:r>
            <a:r>
              <a:rPr lang="it-IT" sz="1400" dirty="0" err="1"/>
              <a:t>synchronization</a:t>
            </a:r>
            <a:r>
              <a:rPr lang="it-IT" sz="1400" dirty="0"/>
              <a:t> and </a:t>
            </a:r>
            <a:r>
              <a:rPr lang="it-IT" sz="1400" dirty="0" err="1"/>
              <a:t>thread</a:t>
            </a:r>
            <a:r>
              <a:rPr lang="it-IT" sz="1400" dirty="0"/>
              <a:t>-management overhead </a:t>
            </a:r>
            <a:r>
              <a:rPr lang="it-IT" sz="1400" dirty="0" err="1"/>
              <a:t>becomes</a:t>
            </a:r>
            <a:r>
              <a:rPr lang="it-IT" sz="1400" dirty="0"/>
              <a:t> </a:t>
            </a:r>
            <a:r>
              <a:rPr lang="it-IT" sz="1400" dirty="0" err="1"/>
              <a:t>dominant</a:t>
            </a:r>
            <a:r>
              <a:rPr lang="it-IT" sz="1400" dirty="0"/>
              <a:t> over </a:t>
            </a:r>
            <a:r>
              <a:rPr lang="it-IT" sz="1400" dirty="0" err="1"/>
              <a:t>useful</a:t>
            </a:r>
            <a:r>
              <a:rPr lang="it-IT" sz="1400" dirty="0"/>
              <a:t> </a:t>
            </a:r>
            <a:r>
              <a:rPr lang="it-IT" sz="1400" dirty="0" err="1"/>
              <a:t>computation</a:t>
            </a:r>
            <a:r>
              <a:rPr lang="it-IT" sz="1400" dirty="0"/>
              <a:t>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The Outer </a:t>
            </a:r>
            <a:r>
              <a:rPr lang="it-IT" sz="1400" dirty="0" err="1"/>
              <a:t>configuration</a:t>
            </a:r>
            <a:r>
              <a:rPr lang="it-IT" sz="1400" dirty="0"/>
              <a:t> </a:t>
            </a:r>
            <a:r>
              <a:rPr lang="it-IT" sz="1400" dirty="0" err="1"/>
              <a:t>maintains</a:t>
            </a:r>
            <a:r>
              <a:rPr lang="it-IT" sz="1400" dirty="0"/>
              <a:t> </a:t>
            </a:r>
            <a:r>
              <a:rPr lang="it-IT" sz="1400" dirty="0" err="1"/>
              <a:t>higher</a:t>
            </a:r>
            <a:r>
              <a:rPr lang="it-IT" sz="1400" dirty="0"/>
              <a:t> </a:t>
            </a:r>
            <a:r>
              <a:rPr lang="it-IT" sz="1400" dirty="0" err="1"/>
              <a:t>efficiency</a:t>
            </a:r>
            <a:r>
              <a:rPr lang="it-IT" sz="1400" dirty="0"/>
              <a:t> thanks to </a:t>
            </a:r>
            <a:r>
              <a:rPr lang="it-IT" sz="1400" dirty="0" err="1"/>
              <a:t>its</a:t>
            </a:r>
            <a:r>
              <a:rPr lang="it-IT" sz="1400" dirty="0"/>
              <a:t> </a:t>
            </a:r>
            <a:r>
              <a:rPr lang="it-IT" sz="1400" dirty="0" err="1"/>
              <a:t>embarrassingly</a:t>
            </a:r>
            <a:r>
              <a:rPr lang="it-IT" sz="1400" dirty="0"/>
              <a:t> </a:t>
            </a:r>
            <a:r>
              <a:rPr lang="it-IT" sz="1400" dirty="0" err="1"/>
              <a:t>parallel</a:t>
            </a:r>
            <a:r>
              <a:rPr lang="it-IT" sz="1400" dirty="0"/>
              <a:t> nature.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The Inner </a:t>
            </a:r>
            <a:r>
              <a:rPr lang="it-IT" sz="1400" dirty="0" err="1"/>
              <a:t>configuration</a:t>
            </a:r>
            <a:r>
              <a:rPr lang="it-IT" sz="1400" dirty="0"/>
              <a:t> </a:t>
            </a:r>
            <a:r>
              <a:rPr lang="it-IT" sz="1400" dirty="0" err="1"/>
              <a:t>degrades</a:t>
            </a:r>
            <a:r>
              <a:rPr lang="it-IT" sz="1400" dirty="0"/>
              <a:t> more </a:t>
            </a:r>
            <a:r>
              <a:rPr lang="it-IT" sz="1400" dirty="0" err="1"/>
              <a:t>rapidly</a:t>
            </a:r>
            <a:r>
              <a:rPr lang="it-IT" sz="1400" dirty="0"/>
              <a:t> </a:t>
            </a:r>
            <a:r>
              <a:rPr lang="it-IT" sz="1400" dirty="0" err="1"/>
              <a:t>as</a:t>
            </a:r>
            <a:r>
              <a:rPr lang="it-IT" sz="1400" dirty="0"/>
              <a:t> </a:t>
            </a:r>
            <a:r>
              <a:rPr lang="it-IT" sz="1400" dirty="0" err="1"/>
              <a:t>thread</a:t>
            </a:r>
            <a:r>
              <a:rPr lang="it-IT" sz="1400" dirty="0"/>
              <a:t> </a:t>
            </a:r>
            <a:r>
              <a:rPr lang="it-IT" sz="1400" dirty="0" err="1"/>
              <a:t>count</a:t>
            </a:r>
            <a:r>
              <a:rPr lang="it-IT" sz="1400" dirty="0"/>
              <a:t> </a:t>
            </a:r>
            <a:r>
              <a:rPr lang="it-IT" sz="1400" dirty="0" err="1"/>
              <a:t>increases</a:t>
            </a:r>
            <a:r>
              <a:rPr lang="it-IT" sz="1400" dirty="0"/>
              <a:t>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A3EDA02-6CD6-B47B-8344-337D581E1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37" y="2166779"/>
            <a:ext cx="5338354" cy="358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20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BC411-F92C-A3CF-580F-28A3EB845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5661CD1-CF2A-B88B-A262-1ED954B7D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490" y="0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5480B32-744D-EF11-D2BE-1D1F74750914}"/>
              </a:ext>
            </a:extLst>
          </p:cNvPr>
          <p:cNvSpPr txBox="1"/>
          <p:nvPr/>
        </p:nvSpPr>
        <p:spPr>
          <a:xfrm>
            <a:off x="648252" y="1305402"/>
            <a:ext cx="61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Conclusions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C52A0F-6453-1EA0-4A95-56528B0775F6}"/>
              </a:ext>
            </a:extLst>
          </p:cNvPr>
          <p:cNvSpPr txBox="1"/>
          <p:nvPr/>
        </p:nvSpPr>
        <p:spPr>
          <a:xfrm>
            <a:off x="648253" y="17051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>
              <a:latin typeface="Arial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C12C345-3117-7B02-86D1-D7EE6E72993E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716E32D6-2619-2166-34C2-210D33358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15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59838A-B024-E9D0-671E-AA5162623DF1}"/>
              </a:ext>
            </a:extLst>
          </p:cNvPr>
          <p:cNvSpPr txBox="1"/>
          <p:nvPr/>
        </p:nvSpPr>
        <p:spPr>
          <a:xfrm>
            <a:off x="648252" y="2074445"/>
            <a:ext cx="810386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/>
              <a:t>Strategy</a:t>
            </a:r>
            <a:r>
              <a:rPr lang="it-IT" sz="1400" dirty="0"/>
              <a:t>: </a:t>
            </a:r>
            <a:r>
              <a:rPr lang="it-IT" sz="1400" i="1" dirty="0"/>
              <a:t>Outer </a:t>
            </a:r>
            <a:r>
              <a:rPr lang="it-IT" sz="1400" i="1" dirty="0" err="1"/>
              <a:t>Dominates</a:t>
            </a:r>
            <a:r>
              <a:rPr lang="it-IT" sz="1400" i="1" dirty="0"/>
              <a:t> Inner</a:t>
            </a:r>
          </a:p>
          <a:p>
            <a:r>
              <a:rPr lang="it-IT" sz="1400" dirty="0"/>
              <a:t>	Outer </a:t>
            </a:r>
            <a:r>
              <a:rPr lang="it-IT" sz="1400" dirty="0" err="1"/>
              <a:t>Parallelization</a:t>
            </a:r>
            <a:r>
              <a:rPr lang="it-IT" sz="1400" dirty="0"/>
              <a:t> </a:t>
            </a:r>
            <a:r>
              <a:rPr lang="it-IT" sz="1400" dirty="0" err="1"/>
              <a:t>scales</a:t>
            </a:r>
            <a:r>
              <a:rPr lang="it-IT" sz="1400" dirty="0"/>
              <a:t> best by </a:t>
            </a:r>
            <a:r>
              <a:rPr lang="it-IT" sz="1400" dirty="0" err="1"/>
              <a:t>minimizing</a:t>
            </a:r>
            <a:r>
              <a:rPr lang="it-IT" sz="1400" dirty="0"/>
              <a:t> </a:t>
            </a:r>
            <a:r>
              <a:rPr lang="it-IT" sz="1400" dirty="0" err="1"/>
              <a:t>synchronization</a:t>
            </a:r>
            <a:r>
              <a:rPr lang="it-IT" sz="1400" dirty="0"/>
              <a:t>, </a:t>
            </a:r>
            <a:r>
              <a:rPr lang="it-IT" sz="1400" dirty="0" err="1"/>
              <a:t>while</a:t>
            </a:r>
            <a:r>
              <a:rPr lang="it-IT" sz="1400" dirty="0"/>
              <a:t> the </a:t>
            </a:r>
            <a:r>
              <a:rPr lang="it-IT" sz="1400" dirty="0" err="1"/>
              <a:t>inner</a:t>
            </a:r>
            <a:r>
              <a:rPr lang="it-IT" sz="1400" dirty="0"/>
              <a:t> strategy </a:t>
            </a:r>
            <a:r>
              <a:rPr lang="it-IT" sz="1400" dirty="0" err="1"/>
              <a:t>suffers</a:t>
            </a:r>
            <a:r>
              <a:rPr lang="it-IT" sz="1400" dirty="0"/>
              <a:t> from 	high overhead (</a:t>
            </a:r>
            <a:r>
              <a:rPr lang="it-IT" sz="1400" dirty="0" err="1"/>
              <a:t>barriers</a:t>
            </a:r>
            <a:r>
              <a:rPr lang="it-IT" sz="1400" dirty="0"/>
              <a:t>, false sharing) and </a:t>
            </a:r>
            <a:r>
              <a:rPr lang="it-IT" sz="1400" dirty="0" err="1"/>
              <a:t>poor</a:t>
            </a:r>
            <a:r>
              <a:rPr lang="it-IT" sz="1400" dirty="0"/>
              <a:t> data </a:t>
            </a:r>
            <a:r>
              <a:rPr lang="it-IT" sz="1400" dirty="0" err="1"/>
              <a:t>locality</a:t>
            </a:r>
            <a:r>
              <a:rPr lang="it-IT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/>
              <a:t>Layout</a:t>
            </a:r>
            <a:r>
              <a:rPr lang="it-IT" sz="1400" dirty="0"/>
              <a:t>: </a:t>
            </a:r>
            <a:r>
              <a:rPr lang="it-IT" sz="1400" i="1" dirty="0" err="1"/>
              <a:t>SoA</a:t>
            </a:r>
            <a:r>
              <a:rPr lang="it-IT" sz="1400" i="1" dirty="0"/>
              <a:t> </a:t>
            </a:r>
            <a:r>
              <a:rPr lang="it-IT" sz="1400" i="1" dirty="0" err="1"/>
              <a:t>Outperforms</a:t>
            </a:r>
            <a:r>
              <a:rPr lang="it-IT" sz="1400" i="1" dirty="0"/>
              <a:t> </a:t>
            </a:r>
            <a:r>
              <a:rPr lang="it-IT" sz="1400" i="1" dirty="0" err="1"/>
              <a:t>AoS</a:t>
            </a:r>
            <a:endParaRPr lang="it-IT" sz="1400" i="1" dirty="0"/>
          </a:p>
          <a:p>
            <a:r>
              <a:rPr lang="it-IT" sz="1400" dirty="0"/>
              <a:t>	 </a:t>
            </a:r>
            <a:r>
              <a:rPr lang="it-IT" sz="1400" dirty="0" err="1"/>
              <a:t>SoA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systematically</a:t>
            </a:r>
            <a:r>
              <a:rPr lang="it-IT" sz="1400" dirty="0"/>
              <a:t> more </a:t>
            </a:r>
            <a:r>
              <a:rPr lang="it-IT" sz="1400" dirty="0" err="1"/>
              <a:t>efficient</a:t>
            </a:r>
            <a:r>
              <a:rPr lang="it-IT" sz="1400" dirty="0"/>
              <a:t> in </a:t>
            </a:r>
            <a:r>
              <a:rPr lang="it-IT" sz="1400" dirty="0" err="1"/>
              <a:t>parallel</a:t>
            </a:r>
            <a:r>
              <a:rPr lang="it-IT" sz="1400" dirty="0"/>
              <a:t> due to </a:t>
            </a:r>
            <a:r>
              <a:rPr lang="it-IT" sz="1400" dirty="0" err="1"/>
              <a:t>contiguous</a:t>
            </a:r>
            <a:r>
              <a:rPr lang="it-IT" sz="1400" dirty="0"/>
              <a:t>, cache-friendly </a:t>
            </a:r>
            <a:r>
              <a:rPr lang="it-IT" sz="1400" dirty="0" err="1"/>
              <a:t>memory</a:t>
            </a:r>
            <a:r>
              <a:rPr lang="it-IT" sz="1400" dirty="0"/>
              <a:t> access </a:t>
            </a:r>
            <a:r>
              <a:rPr lang="it-IT" sz="1400" dirty="0" err="1"/>
              <a:t>while</a:t>
            </a:r>
            <a:endParaRPr lang="it-IT" sz="1400" dirty="0"/>
          </a:p>
          <a:p>
            <a:r>
              <a:rPr lang="it-IT" sz="1400" dirty="0"/>
              <a:t>	 </a:t>
            </a:r>
            <a:r>
              <a:rPr lang="it-IT" sz="1400" dirty="0" err="1"/>
              <a:t>AoS</a:t>
            </a:r>
            <a:r>
              <a:rPr lang="it-IT" sz="1400" dirty="0"/>
              <a:t> </a:t>
            </a:r>
            <a:r>
              <a:rPr lang="it-IT" sz="1400" dirty="0" err="1"/>
              <a:t>remains</a:t>
            </a:r>
            <a:r>
              <a:rPr lang="it-IT" sz="1400" dirty="0"/>
              <a:t> competitive </a:t>
            </a:r>
            <a:r>
              <a:rPr lang="it-IT" sz="1400" dirty="0" err="1"/>
              <a:t>mostly</a:t>
            </a:r>
            <a:r>
              <a:rPr lang="it-IT" sz="1400" dirty="0"/>
              <a:t> in </a:t>
            </a:r>
            <a:r>
              <a:rPr lang="it-IT" sz="1400" dirty="0" err="1"/>
              <a:t>sequential</a:t>
            </a:r>
            <a:r>
              <a:rPr lang="it-IT" sz="1400" dirty="0"/>
              <a:t> </a:t>
            </a:r>
            <a:r>
              <a:rPr lang="it-IT" sz="1400" dirty="0" err="1"/>
              <a:t>scenarios</a:t>
            </a:r>
            <a:r>
              <a:rPr lang="it-IT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/>
              <a:t>Hardware Limits</a:t>
            </a:r>
            <a:r>
              <a:rPr lang="it-IT" sz="1400" dirty="0"/>
              <a:t>:</a:t>
            </a:r>
            <a:endParaRPr lang="it-IT" sz="1400" b="1" dirty="0"/>
          </a:p>
          <a:p>
            <a:r>
              <a:rPr lang="it-IT" sz="1400" dirty="0"/>
              <a:t>	Performance </a:t>
            </a:r>
            <a:r>
              <a:rPr lang="it-IT" sz="1400" dirty="0" err="1"/>
              <a:t>plateaus</a:t>
            </a:r>
            <a:r>
              <a:rPr lang="it-IT" sz="1400" dirty="0"/>
              <a:t> </a:t>
            </a:r>
            <a:r>
              <a:rPr lang="it-IT" sz="1400" dirty="0" err="1"/>
              <a:t>beyond</a:t>
            </a:r>
            <a:r>
              <a:rPr lang="it-IT" sz="1400" dirty="0"/>
              <a:t> 8–16 </a:t>
            </a:r>
            <a:r>
              <a:rPr lang="it-IT" sz="1400" dirty="0" err="1"/>
              <a:t>threads</a:t>
            </a:r>
            <a:r>
              <a:rPr lang="it-IT" sz="1400" dirty="0"/>
              <a:t> due to </a:t>
            </a:r>
            <a:r>
              <a:rPr lang="it-IT" sz="1400" dirty="0" err="1"/>
              <a:t>bandwidth</a:t>
            </a:r>
            <a:r>
              <a:rPr lang="it-IT" sz="1400" dirty="0"/>
              <a:t> </a:t>
            </a:r>
            <a:r>
              <a:rPr lang="it-IT" sz="1400" dirty="0" err="1"/>
              <a:t>saturation</a:t>
            </a:r>
            <a:r>
              <a:rPr lang="it-IT" sz="1400" dirty="0"/>
              <a:t> and </a:t>
            </a:r>
            <a:r>
              <a:rPr lang="it-IT" sz="1400" dirty="0" err="1"/>
              <a:t>efficiency</a:t>
            </a:r>
            <a:r>
              <a:rPr lang="it-IT" sz="1400" dirty="0"/>
              <a:t> drops 	</a:t>
            </a:r>
            <a:r>
              <a:rPr lang="it-IT" sz="1400" dirty="0" err="1"/>
              <a:t>monotonically</a:t>
            </a:r>
            <a:r>
              <a:rPr lang="it-IT" sz="1400" dirty="0"/>
              <a:t>, </a:t>
            </a:r>
            <a:r>
              <a:rPr lang="it-IT" sz="1400" dirty="0" err="1"/>
              <a:t>consistent</a:t>
            </a:r>
            <a:r>
              <a:rPr lang="it-IT" sz="1400" dirty="0"/>
              <a:t> with </a:t>
            </a:r>
            <a:r>
              <a:rPr lang="it-IT" sz="1400" dirty="0" err="1"/>
              <a:t>Amdahl’s</a:t>
            </a:r>
            <a:r>
              <a:rPr lang="it-IT" sz="1400" dirty="0"/>
              <a:t> </a:t>
            </a:r>
            <a:r>
              <a:rPr lang="it-IT" sz="1400" dirty="0" err="1"/>
              <a:t>Law</a:t>
            </a:r>
            <a:r>
              <a:rPr lang="it-IT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8209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89C4E-DC8C-440C-032C-4F301CBEB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BC9999D-DCBF-EAF4-AC96-C2781B7F2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490" y="0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80697E7-B90A-A1D8-7F08-0D32A81CFB7E}"/>
              </a:ext>
            </a:extLst>
          </p:cNvPr>
          <p:cNvSpPr txBox="1"/>
          <p:nvPr/>
        </p:nvSpPr>
        <p:spPr>
          <a:xfrm>
            <a:off x="3542190" y="1243448"/>
            <a:ext cx="2031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Test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Results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E9E7C1E-2122-2B1A-B1F3-B6DEB7072C44}"/>
              </a:ext>
            </a:extLst>
          </p:cNvPr>
          <p:cNvSpPr txBox="1"/>
          <p:nvPr/>
        </p:nvSpPr>
        <p:spPr>
          <a:xfrm>
            <a:off x="648253" y="17051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>
              <a:latin typeface="Arial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C8E6C55E-56CF-DF95-BB25-6339AAA8C9FE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FED1F472-539F-4F3A-24BB-A9B71FE28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16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D46153B8-4EE1-9040-3EFE-8C05D0042C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1893497"/>
            <a:ext cx="4572000" cy="227266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A1F0A6A-324F-4EAB-FAFF-3983ABE1F2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72000" y="1888980"/>
            <a:ext cx="4572000" cy="2272662"/>
          </a:xfrm>
          <a:prstGeom prst="rect">
            <a:avLst/>
          </a:prstGeom>
        </p:spPr>
      </p:pic>
      <p:pic>
        <p:nvPicPr>
          <p:cNvPr id="18" name="Immagine 17" descr="Immagine che contiene testo, Diagramm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9FF47CEB-2BBF-89D4-0400-15BA849A6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208118"/>
            <a:ext cx="4572000" cy="227266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6B298FC0-0762-AC36-6F00-ECAE4A66B00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572000" y="4208117"/>
            <a:ext cx="4572000" cy="227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09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D4F15-C2FE-6CFE-806F-14FDD5BFE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06CFE09-9878-BE5B-473B-D18E76A72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490" y="0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A979219-6AF7-98B7-F538-49FC5078E2CC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Introduction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5B4619-B6E9-9900-FD64-76F385A27E81}"/>
              </a:ext>
            </a:extLst>
          </p:cNvPr>
          <p:cNvSpPr txBox="1"/>
          <p:nvPr/>
        </p:nvSpPr>
        <p:spPr>
          <a:xfrm>
            <a:off x="648253" y="17051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>
              <a:latin typeface="Arial"/>
              <a:cs typeface="Arial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48D5E18-0B99-B58B-A31B-A43DD65B9904}"/>
              </a:ext>
            </a:extLst>
          </p:cNvPr>
          <p:cNvSpPr txBox="1"/>
          <p:nvPr/>
        </p:nvSpPr>
        <p:spPr>
          <a:xfrm>
            <a:off x="648253" y="2650078"/>
            <a:ext cx="78190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In an </a:t>
            </a:r>
            <a:r>
              <a:rPr lang="it-IT" sz="1600" dirty="0" err="1"/>
              <a:t>increasingly</a:t>
            </a:r>
            <a:r>
              <a:rPr lang="it-IT" sz="1600" dirty="0"/>
              <a:t> information-</a:t>
            </a:r>
            <a:r>
              <a:rPr lang="it-IT" sz="1600" dirty="0" err="1"/>
              <a:t>driven</a:t>
            </a:r>
            <a:r>
              <a:rPr lang="it-IT" sz="1600" dirty="0"/>
              <a:t> world, time </a:t>
            </a:r>
            <a:r>
              <a:rPr lang="it-IT" sz="1600" dirty="0" err="1"/>
              <a:t>series</a:t>
            </a:r>
            <a:r>
              <a:rPr lang="it-IT" sz="1600" dirty="0"/>
              <a:t> pattern </a:t>
            </a:r>
            <a:r>
              <a:rPr lang="it-IT" sz="1600" dirty="0" err="1"/>
              <a:t>recognition</a:t>
            </a:r>
            <a:r>
              <a:rPr lang="it-IT" sz="1600" dirty="0"/>
              <a:t> </a:t>
            </a:r>
            <a:r>
              <a:rPr lang="it-IT" sz="1600" dirty="0" err="1"/>
              <a:t>has</a:t>
            </a:r>
            <a:r>
              <a:rPr lang="it-IT" sz="1600" dirty="0"/>
              <a:t> </a:t>
            </a:r>
            <a:r>
              <a:rPr lang="it-IT" sz="1600" dirty="0" err="1"/>
              <a:t>become</a:t>
            </a:r>
            <a:r>
              <a:rPr lang="it-IT" sz="1600" dirty="0"/>
              <a:t> an </a:t>
            </a:r>
            <a:r>
              <a:rPr lang="it-IT" sz="1600" dirty="0" err="1"/>
              <a:t>essential</a:t>
            </a:r>
            <a:r>
              <a:rPr lang="it-IT" sz="1600" dirty="0"/>
              <a:t> tool for </a:t>
            </a:r>
            <a:r>
              <a:rPr lang="it-IT" sz="1600" dirty="0" err="1"/>
              <a:t>uncovering</a:t>
            </a:r>
            <a:r>
              <a:rPr lang="it-IT" sz="1600" dirty="0"/>
              <a:t> </a:t>
            </a:r>
            <a:r>
              <a:rPr lang="it-IT" sz="1600" dirty="0" err="1"/>
              <a:t>hidden</a:t>
            </a:r>
            <a:r>
              <a:rPr lang="it-IT" sz="1600" dirty="0"/>
              <a:t> trends, forecasting future events, and </a:t>
            </a:r>
            <a:r>
              <a:rPr lang="it-IT" sz="1600" dirty="0" err="1"/>
              <a:t>supporting</a:t>
            </a:r>
            <a:r>
              <a:rPr lang="it-IT" sz="1600" dirty="0"/>
              <a:t> data-</a:t>
            </a:r>
            <a:r>
              <a:rPr lang="it-IT" sz="1600" dirty="0" err="1"/>
              <a:t>driven</a:t>
            </a:r>
            <a:r>
              <a:rPr lang="it-IT" sz="1600" dirty="0"/>
              <a:t> decision-making.</a:t>
            </a:r>
          </a:p>
          <a:p>
            <a:endParaRPr lang="it-IT" sz="1600" dirty="0"/>
          </a:p>
          <a:p>
            <a:r>
              <a:rPr lang="it-IT" sz="1600" dirty="0"/>
              <a:t>Key </a:t>
            </a:r>
            <a:r>
              <a:rPr lang="it-IT" sz="1600" dirty="0" err="1"/>
              <a:t>applications</a:t>
            </a:r>
            <a:r>
              <a:rPr lang="it-IT" sz="1600" dirty="0"/>
              <a:t> of </a:t>
            </a:r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approach</a:t>
            </a:r>
            <a:r>
              <a:rPr lang="it-IT" sz="1600" dirty="0"/>
              <a:t> </a:t>
            </a:r>
            <a:r>
              <a:rPr lang="it-IT" sz="1600" dirty="0" err="1"/>
              <a:t>span</a:t>
            </a:r>
            <a:r>
              <a:rPr lang="it-IT" sz="1600" dirty="0"/>
              <a:t> </a:t>
            </a:r>
            <a:r>
              <a:rPr lang="it-IT" sz="1600" dirty="0" err="1"/>
              <a:t>critical</a:t>
            </a:r>
            <a:r>
              <a:rPr lang="it-IT" sz="1600" dirty="0"/>
              <a:t> domains: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Healthcare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Social sciences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Finance and </a:t>
            </a:r>
            <a:r>
              <a:rPr lang="it-IT" sz="1600" dirty="0" err="1"/>
              <a:t>economics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…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6E677FB-B56C-EC4D-432B-3A639A638B8B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B05174EF-FD1B-9501-46F1-61027C99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5003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A28B1-9999-2DF0-54EE-1C7EBB139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A9B952D-4094-FA99-7684-2CE8DFCC8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490" y="0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A09B3D-E48F-20F9-7E40-3AC4D2178F48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Problem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Definition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E60817D-6F27-A47B-F574-C81F75C9182C}"/>
              </a:ext>
            </a:extLst>
          </p:cNvPr>
          <p:cNvSpPr txBox="1"/>
          <p:nvPr/>
        </p:nvSpPr>
        <p:spPr>
          <a:xfrm>
            <a:off x="648253" y="17051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>
              <a:latin typeface="Arial"/>
              <a:cs typeface="Arial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41A67B9-F118-F76A-D656-E927ADE2BE5D}"/>
              </a:ext>
            </a:extLst>
          </p:cNvPr>
          <p:cNvSpPr txBox="1"/>
          <p:nvPr/>
        </p:nvSpPr>
        <p:spPr>
          <a:xfrm>
            <a:off x="648253" y="2650078"/>
            <a:ext cx="7819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The </a:t>
            </a:r>
            <a:r>
              <a:rPr lang="it-IT" sz="1600" dirty="0" err="1"/>
              <a:t>problem</a:t>
            </a:r>
            <a:r>
              <a:rPr lang="it-IT" sz="1600" dirty="0"/>
              <a:t> of pattern </a:t>
            </a:r>
            <a:r>
              <a:rPr lang="it-IT" sz="1600" dirty="0" err="1"/>
              <a:t>recognition</a:t>
            </a:r>
            <a:r>
              <a:rPr lang="it-IT" sz="1600" dirty="0"/>
              <a:t> </a:t>
            </a:r>
            <a:r>
              <a:rPr lang="it-IT" sz="1600" dirty="0" err="1"/>
              <a:t>applied</a:t>
            </a:r>
            <a:r>
              <a:rPr lang="it-IT" sz="1600" dirty="0"/>
              <a:t> to time </a:t>
            </a:r>
            <a:r>
              <a:rPr lang="it-IT" sz="1600" dirty="0" err="1"/>
              <a:t>series</a:t>
            </a:r>
            <a:r>
              <a:rPr lang="it-IT" sz="1600" dirty="0"/>
              <a:t> </a:t>
            </a:r>
            <a:r>
              <a:rPr lang="it-IT" sz="1600" dirty="0" err="1"/>
              <a:t>consists</a:t>
            </a:r>
            <a:r>
              <a:rPr lang="it-IT" sz="1600" dirty="0"/>
              <a:t> in </a:t>
            </a:r>
            <a:r>
              <a:rPr lang="it-IT" sz="1600" dirty="0" err="1"/>
              <a:t>identifying</a:t>
            </a:r>
            <a:r>
              <a:rPr lang="it-IT" sz="1600" dirty="0"/>
              <a:t>, </a:t>
            </a:r>
            <a:r>
              <a:rPr lang="it-IT" sz="1600" dirty="0" err="1"/>
              <a:t>within</a:t>
            </a:r>
            <a:r>
              <a:rPr lang="it-IT" sz="1600" dirty="0"/>
              <a:t> a set</a:t>
            </a:r>
          </a:p>
          <a:p>
            <a:r>
              <a:rPr lang="it-IT" sz="1600" dirty="0"/>
              <a:t>of </a:t>
            </a:r>
            <a:r>
              <a:rPr lang="it-IT" sz="1600" dirty="0" err="1"/>
              <a:t>temporal</a:t>
            </a:r>
            <a:r>
              <a:rPr lang="it-IT" sz="1600" dirty="0"/>
              <a:t> </a:t>
            </a:r>
            <a:r>
              <a:rPr lang="it-IT" sz="1600" dirty="0" err="1"/>
              <a:t>sequences</a:t>
            </a:r>
            <a:r>
              <a:rPr lang="it-IT" sz="1600" dirty="0"/>
              <a:t>, the one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most</a:t>
            </a:r>
            <a:r>
              <a:rPr lang="it-IT" sz="1600" dirty="0"/>
              <a:t> </a:t>
            </a:r>
            <a:r>
              <a:rPr lang="it-IT" sz="1600" dirty="0" err="1"/>
              <a:t>closely</a:t>
            </a:r>
            <a:r>
              <a:rPr lang="it-IT" sz="1600" dirty="0"/>
              <a:t> </a:t>
            </a:r>
            <a:r>
              <a:rPr lang="it-IT" sz="1600" dirty="0" err="1"/>
              <a:t>resembles</a:t>
            </a:r>
            <a:r>
              <a:rPr lang="it-IT" sz="1600" dirty="0"/>
              <a:t> a </a:t>
            </a:r>
            <a:r>
              <a:rPr lang="it-IT" sz="1600" dirty="0" err="1"/>
              <a:t>reference</a:t>
            </a:r>
            <a:r>
              <a:rPr lang="it-IT" sz="1600" dirty="0"/>
              <a:t> </a:t>
            </a:r>
            <a:r>
              <a:rPr lang="it-IT" sz="1600" dirty="0" err="1"/>
              <a:t>sequence</a:t>
            </a:r>
            <a:r>
              <a:rPr lang="it-IT" sz="1600" dirty="0"/>
              <a:t>, </a:t>
            </a:r>
            <a:r>
              <a:rPr lang="it-IT" sz="1600" dirty="0" err="1"/>
              <a:t>known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the </a:t>
            </a:r>
            <a:r>
              <a:rPr lang="it-IT" sz="1600" b="1" dirty="0"/>
              <a:t>query</a:t>
            </a:r>
            <a:r>
              <a:rPr lang="it-IT" sz="1600" dirty="0"/>
              <a:t>. </a:t>
            </a:r>
            <a:r>
              <a:rPr lang="it-IT" sz="1600" dirty="0" err="1"/>
              <a:t>Formally</a:t>
            </a:r>
            <a:r>
              <a:rPr lang="it-IT" sz="1600" dirty="0"/>
              <a:t>: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1DF3F31-C372-BCA2-E773-D911E20F1A86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231C6BE5-8E99-CA31-0FB7-F9C4256B6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3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5CA8673-9EF7-B7EC-22F7-EC2AF46C5E6D}"/>
                  </a:ext>
                </a:extLst>
              </p:cNvPr>
              <p:cNvSpPr txBox="1"/>
              <p:nvPr/>
            </p:nvSpPr>
            <p:spPr>
              <a:xfrm>
                <a:off x="3480611" y="3918208"/>
                <a:ext cx="1762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lit/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m:rPr>
                          <m:lit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5CA8673-9EF7-B7EC-22F7-EC2AF46C5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611" y="3918208"/>
                <a:ext cx="1762598" cy="276999"/>
              </a:xfrm>
              <a:prstGeom prst="rect">
                <a:avLst/>
              </a:prstGeom>
              <a:blipFill>
                <a:blip r:embed="rId4"/>
                <a:stretch>
                  <a:fillRect l="-2878" r="-5036" b="-347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953AEC9E-1648-C5C1-EC56-A558FE1F2AE1}"/>
                  </a:ext>
                </a:extLst>
              </p:cNvPr>
              <p:cNvSpPr txBox="1"/>
              <p:nvPr/>
            </p:nvSpPr>
            <p:spPr>
              <a:xfrm>
                <a:off x="3394530" y="4278645"/>
                <a:ext cx="19347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m:rPr>
                          <m:lit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953AEC9E-1648-C5C1-EC56-A558FE1F2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530" y="4278645"/>
                <a:ext cx="1934760" cy="276999"/>
              </a:xfrm>
              <a:prstGeom prst="rect">
                <a:avLst/>
              </a:prstGeom>
              <a:blipFill>
                <a:blip r:embed="rId5"/>
                <a:stretch>
                  <a:fillRect l="-3268" r="-3922" b="-347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1AA0D64-1BC1-75FA-F6DA-AD13270E641A}"/>
                  </a:ext>
                </a:extLst>
              </p:cNvPr>
              <p:cNvSpPr txBox="1"/>
              <p:nvPr/>
            </p:nvSpPr>
            <p:spPr>
              <a:xfrm>
                <a:off x="648252" y="4949720"/>
                <a:ext cx="781902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 err="1"/>
                  <a:t>where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 b="0" i="1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it-IT" sz="1600" dirty="0"/>
                  <a:t> </a:t>
                </a:r>
                <a:r>
                  <a:rPr lang="it-IT" sz="1600" dirty="0" err="1"/>
                  <a:t>is</a:t>
                </a:r>
                <a:r>
                  <a:rPr lang="it-IT" sz="1600" dirty="0"/>
                  <a:t> the large time </a:t>
                </a:r>
                <a:r>
                  <a:rPr lang="it-IT" sz="1600" dirty="0" err="1"/>
                  <a:t>series</a:t>
                </a:r>
                <a:r>
                  <a:rPr lang="it-IT" sz="1600" dirty="0"/>
                  <a:t> of </a:t>
                </a:r>
                <a:r>
                  <a:rPr lang="it-IT" sz="1600" dirty="0" err="1"/>
                  <a:t>length</a:t>
                </a:r>
                <a:r>
                  <a:rPr lang="it-IT" sz="1600" dirty="0"/>
                  <a:t> </a:t>
                </a:r>
                <a:r>
                  <a:rPr lang="it-IT" sz="1600" dirty="0" err="1"/>
                  <a:t>N</a:t>
                </a:r>
                <a:r>
                  <a:rPr lang="it-IT" sz="1600" dirty="0"/>
                  <a:t> and </a:t>
                </a:r>
                <a:r>
                  <a:rPr lang="it-IT" sz="1600" dirty="0" err="1"/>
                  <a:t>Q</a:t>
                </a:r>
                <a:r>
                  <a:rPr lang="it-IT" sz="1600" dirty="0"/>
                  <a:t> </a:t>
                </a:r>
                <a:r>
                  <a:rPr lang="it-IT" sz="1600" dirty="0" err="1"/>
                  <a:t>is</a:t>
                </a:r>
                <a:r>
                  <a:rPr lang="it-IT" sz="1600" dirty="0"/>
                  <a:t> the </a:t>
                </a:r>
                <a:r>
                  <a:rPr lang="it-IT" sz="1600" dirty="0" err="1"/>
                  <a:t>reference</a:t>
                </a:r>
                <a:r>
                  <a:rPr lang="it-IT" sz="1600" dirty="0"/>
                  <a:t> </a:t>
                </a:r>
                <a:r>
                  <a:rPr lang="it-IT" sz="1600" dirty="0" err="1"/>
                  <a:t>sequence</a:t>
                </a:r>
                <a:r>
                  <a:rPr lang="it-IT" sz="1600" dirty="0"/>
                  <a:t> (</a:t>
                </a:r>
                <a:r>
                  <a:rPr lang="it-IT" sz="1600" dirty="0" err="1"/>
                  <a:t>i.e</a:t>
                </a:r>
                <a:r>
                  <a:rPr lang="it-IT" sz="1600" dirty="0"/>
                  <a:t> the query) of </a:t>
                </a:r>
                <a:r>
                  <a:rPr lang="it-IT" sz="1600" dirty="0" err="1"/>
                  <a:t>length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it-IT" sz="1600" b="0" i="1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it-IT" sz="16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1AA0D64-1BC1-75FA-F6DA-AD13270E6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52" y="4949720"/>
                <a:ext cx="7819027" cy="584775"/>
              </a:xfrm>
              <a:prstGeom prst="rect">
                <a:avLst/>
              </a:prstGeom>
              <a:blipFill>
                <a:blip r:embed="rId6"/>
                <a:stretch>
                  <a:fillRect l="-324" t="-2128" b="-1276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285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717F9-37A0-9AC7-7A6D-D24893A63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F50AC813-1A65-9FF8-F113-5890C580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490" y="0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4A2BF69-71C6-CB06-6444-E7F62BF1197D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The Goal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204F97F-1010-018E-4D23-C9379B0B2292}"/>
              </a:ext>
            </a:extLst>
          </p:cNvPr>
          <p:cNvSpPr txBox="1"/>
          <p:nvPr/>
        </p:nvSpPr>
        <p:spPr>
          <a:xfrm>
            <a:off x="648253" y="17051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>
              <a:latin typeface="Arial"/>
              <a:cs typeface="Arial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5AC89C8-3CC9-682E-B730-58129E459B47}"/>
              </a:ext>
            </a:extLst>
          </p:cNvPr>
          <p:cNvSpPr txBox="1"/>
          <p:nvPr/>
        </p:nvSpPr>
        <p:spPr>
          <a:xfrm>
            <a:off x="648253" y="2650078"/>
            <a:ext cx="7819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The goal </a:t>
            </a:r>
            <a:r>
              <a:rPr lang="it-IT" sz="1600" dirty="0" err="1"/>
              <a:t>is</a:t>
            </a:r>
            <a:r>
              <a:rPr lang="it-IT" sz="1600" dirty="0"/>
              <a:t> to </a:t>
            </a:r>
            <a:r>
              <a:rPr lang="it-IT" sz="1600" dirty="0" err="1"/>
              <a:t>find</a:t>
            </a:r>
            <a:r>
              <a:rPr lang="it-IT" sz="1600" dirty="0"/>
              <a:t> the </a:t>
            </a:r>
            <a:r>
              <a:rPr lang="it-IT" sz="1600" dirty="0" err="1"/>
              <a:t>subsequence</a:t>
            </a:r>
            <a:r>
              <a:rPr lang="it-IT" sz="1600" dirty="0"/>
              <a:t> of </a:t>
            </a:r>
            <a:r>
              <a:rPr lang="it-IT" sz="1600" dirty="0" err="1"/>
              <a:t>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minimizes</a:t>
            </a:r>
            <a:r>
              <a:rPr lang="it-IT" sz="1600" dirty="0"/>
              <a:t> a </a:t>
            </a:r>
            <a:r>
              <a:rPr lang="it-IT" sz="1600" dirty="0" err="1"/>
              <a:t>distance</a:t>
            </a:r>
            <a:r>
              <a:rPr lang="it-IT" sz="1600" dirty="0"/>
              <a:t> </a:t>
            </a:r>
            <a:r>
              <a:rPr lang="it-IT" sz="1600" dirty="0" err="1"/>
              <a:t>metric</a:t>
            </a:r>
            <a:r>
              <a:rPr lang="it-IT" sz="1600" dirty="0"/>
              <a:t> </a:t>
            </a:r>
            <a:r>
              <a:rPr lang="it-IT" sz="1600" b="1" dirty="0"/>
              <a:t>SAD(S,Q)</a:t>
            </a:r>
            <a:r>
              <a:rPr lang="it-IT" sz="1600" dirty="0"/>
              <a:t> with </a:t>
            </a:r>
            <a:r>
              <a:rPr lang="it-IT" sz="1600" dirty="0" err="1"/>
              <a:t>respect</a:t>
            </a:r>
            <a:r>
              <a:rPr lang="it-IT" sz="1600" dirty="0"/>
              <a:t> to </a:t>
            </a:r>
            <a:r>
              <a:rPr lang="it-IT" sz="1600" dirty="0" err="1"/>
              <a:t>Q</a:t>
            </a:r>
            <a:r>
              <a:rPr lang="it-IT" sz="1600" dirty="0"/>
              <a:t>. </a:t>
            </a:r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distance</a:t>
            </a:r>
            <a:r>
              <a:rPr lang="it-IT" sz="1600" dirty="0"/>
              <a:t> (</a:t>
            </a:r>
            <a:r>
              <a:rPr lang="it-IT" sz="1600" b="1" dirty="0"/>
              <a:t>sum of </a:t>
            </a:r>
            <a:r>
              <a:rPr lang="it-IT" sz="1600" b="1" dirty="0" err="1"/>
              <a:t>absolute</a:t>
            </a:r>
            <a:r>
              <a:rPr lang="it-IT" sz="1600" b="1" dirty="0"/>
              <a:t> </a:t>
            </a:r>
            <a:r>
              <a:rPr lang="it-IT" sz="1600" b="1" dirty="0" err="1"/>
              <a:t>differences</a:t>
            </a:r>
            <a:r>
              <a:rPr lang="it-IT" sz="1600" dirty="0"/>
              <a:t>) can be </a:t>
            </a:r>
            <a:r>
              <a:rPr lang="it-IT" sz="1600" dirty="0" err="1"/>
              <a:t>expressed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: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D65137B-9F05-8698-6E68-97FCCA24C501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2E2597AB-9CBC-270A-F91B-3687CF33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4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DB89940-3DD6-CB93-2A94-DBFB9B2A8A55}"/>
                  </a:ext>
                </a:extLst>
              </p:cNvPr>
              <p:cNvSpPr txBox="1"/>
              <p:nvPr/>
            </p:nvSpPr>
            <p:spPr>
              <a:xfrm>
                <a:off x="3324543" y="3588548"/>
                <a:ext cx="2494914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𝑆𝐴𝐷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DB89940-3DD6-CB93-2A94-DBFB9B2A8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543" y="3588548"/>
                <a:ext cx="2494914" cy="756233"/>
              </a:xfrm>
              <a:prstGeom prst="rect">
                <a:avLst/>
              </a:prstGeom>
              <a:blipFill>
                <a:blip r:embed="rId4"/>
                <a:stretch>
                  <a:fillRect l="-1515" t="-116393" r="-2525" b="-17541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FD2FF8-B32E-0CBB-4D52-012C74D7FA41}"/>
              </a:ext>
            </a:extLst>
          </p:cNvPr>
          <p:cNvSpPr txBox="1"/>
          <p:nvPr/>
        </p:nvSpPr>
        <p:spPr>
          <a:xfrm>
            <a:off x="648253" y="4967823"/>
            <a:ext cx="7819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where</a:t>
            </a:r>
            <a:r>
              <a:rPr lang="it-IT" sz="1600" dirty="0"/>
              <a:t> the </a:t>
            </a:r>
            <a:r>
              <a:rPr lang="it-IT" sz="1600" b="1" dirty="0" err="1"/>
              <a:t>lower</a:t>
            </a:r>
            <a:r>
              <a:rPr lang="it-IT" sz="1600" dirty="0"/>
              <a:t> the SAD </a:t>
            </a:r>
            <a:r>
              <a:rPr lang="it-IT" sz="1600" dirty="0" err="1"/>
              <a:t>value</a:t>
            </a:r>
            <a:r>
              <a:rPr lang="it-IT" sz="1600" dirty="0"/>
              <a:t>, the </a:t>
            </a:r>
            <a:r>
              <a:rPr lang="it-IT" sz="1600" dirty="0" err="1"/>
              <a:t>greater</a:t>
            </a:r>
            <a:r>
              <a:rPr lang="it-IT" sz="1600" dirty="0"/>
              <a:t> the </a:t>
            </a:r>
            <a:r>
              <a:rPr lang="it-IT" sz="1600" b="1" dirty="0" err="1"/>
              <a:t>similarity</a:t>
            </a:r>
            <a:r>
              <a:rPr lang="it-IT" sz="1600" dirty="0"/>
              <a:t> </a:t>
            </a:r>
            <a:r>
              <a:rPr lang="it-IT" sz="1600" dirty="0" err="1"/>
              <a:t>between</a:t>
            </a:r>
            <a:r>
              <a:rPr lang="it-IT" sz="1600" dirty="0"/>
              <a:t> the </a:t>
            </a:r>
            <a:r>
              <a:rPr lang="it-IT" sz="1600" dirty="0" err="1"/>
              <a:t>analyzed</a:t>
            </a:r>
            <a:r>
              <a:rPr lang="it-IT" sz="1600" dirty="0"/>
              <a:t> </a:t>
            </a:r>
            <a:r>
              <a:rPr lang="it-IT" sz="1600" dirty="0" err="1"/>
              <a:t>series</a:t>
            </a:r>
            <a:endParaRPr lang="it-IT" sz="1600" dirty="0"/>
          </a:p>
          <a:p>
            <a:r>
              <a:rPr lang="it-IT" sz="1600" dirty="0"/>
              <a:t>and the query.</a:t>
            </a:r>
          </a:p>
        </p:txBody>
      </p:sp>
    </p:spTree>
    <p:extLst>
      <p:ext uri="{BB962C8B-B14F-4D97-AF65-F5344CB8AC3E}">
        <p14:creationId xmlns:p14="http://schemas.microsoft.com/office/powerpoint/2010/main" val="2821352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87465-91C2-4A4E-75AF-FA9020A87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E76DD04-F729-C6E1-518F-596299051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0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77346F0-846E-6161-95CB-BA65FAD6994C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Dataset Generation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401E369-6D24-3E51-581E-FFB77CE9C780}"/>
              </a:ext>
            </a:extLst>
          </p:cNvPr>
          <p:cNvSpPr txBox="1"/>
          <p:nvPr/>
        </p:nvSpPr>
        <p:spPr>
          <a:xfrm>
            <a:off x="648253" y="17051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>
              <a:latin typeface="Arial"/>
              <a:cs typeface="Arial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E2BDF64-633F-92B0-CA5C-3C31CEC2513E}"/>
              </a:ext>
            </a:extLst>
          </p:cNvPr>
          <p:cNvSpPr txBox="1"/>
          <p:nvPr/>
        </p:nvSpPr>
        <p:spPr>
          <a:xfrm>
            <a:off x="648253" y="2074445"/>
            <a:ext cx="38135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The dataset </a:t>
            </a:r>
            <a:r>
              <a:rPr lang="it-IT" sz="1600" dirty="0" err="1"/>
              <a:t>used</a:t>
            </a:r>
            <a:r>
              <a:rPr lang="it-IT" sz="1600" dirty="0"/>
              <a:t> in </a:t>
            </a:r>
            <a:r>
              <a:rPr lang="it-IT" sz="1600" dirty="0" err="1"/>
              <a:t>this</a:t>
            </a:r>
            <a:r>
              <a:rPr lang="it-IT" sz="1600" dirty="0"/>
              <a:t> project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generated</a:t>
            </a:r>
            <a:r>
              <a:rPr lang="it-IT" sz="1600" dirty="0"/>
              <a:t> </a:t>
            </a:r>
            <a:r>
              <a:rPr lang="it-IT" sz="1600" dirty="0" err="1"/>
              <a:t>using</a:t>
            </a:r>
            <a:r>
              <a:rPr lang="it-IT" sz="1600" dirty="0"/>
              <a:t> the </a:t>
            </a:r>
            <a:r>
              <a:rPr lang="it-IT" sz="1600" b="1" dirty="0" err="1"/>
              <a:t>mockseries</a:t>
            </a:r>
            <a:r>
              <a:rPr lang="it-IT" sz="1600" dirty="0"/>
              <a:t> Python library. A script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implemented</a:t>
            </a:r>
            <a:r>
              <a:rPr lang="it-IT" sz="1600" dirty="0"/>
              <a:t> to take </a:t>
            </a:r>
            <a:r>
              <a:rPr lang="it-IT" sz="1600" dirty="0" err="1"/>
              <a:t>as</a:t>
            </a:r>
            <a:r>
              <a:rPr lang="it-IT" sz="1600" dirty="0"/>
              <a:t> input the </a:t>
            </a:r>
            <a:r>
              <a:rPr lang="it-IT" sz="1600" b="1" dirty="0" err="1"/>
              <a:t>number</a:t>
            </a:r>
            <a:r>
              <a:rPr lang="it-IT" sz="1600" b="1" dirty="0"/>
              <a:t> of time </a:t>
            </a:r>
            <a:r>
              <a:rPr lang="it-IT" sz="1600" b="1" dirty="0" err="1"/>
              <a:t>series</a:t>
            </a:r>
            <a:r>
              <a:rPr lang="it-IT" sz="1600" b="1" dirty="0"/>
              <a:t> </a:t>
            </a:r>
            <a:r>
              <a:rPr lang="it-IT" sz="1600" dirty="0"/>
              <a:t>to generate, the </a:t>
            </a:r>
            <a:r>
              <a:rPr lang="it-IT" sz="1600" b="1" dirty="0" err="1"/>
              <a:t>length</a:t>
            </a:r>
            <a:r>
              <a:rPr lang="it-IT" sz="1600" b="1" dirty="0"/>
              <a:t> of </a:t>
            </a:r>
            <a:r>
              <a:rPr lang="it-IT" sz="1600" b="1" dirty="0" err="1"/>
              <a:t>each</a:t>
            </a:r>
            <a:r>
              <a:rPr lang="it-IT" sz="1600" b="1" dirty="0"/>
              <a:t> </a:t>
            </a:r>
            <a:r>
              <a:rPr lang="it-IT" sz="1600" b="1" dirty="0" err="1"/>
              <a:t>series</a:t>
            </a:r>
            <a:r>
              <a:rPr lang="it-IT" sz="1600" dirty="0"/>
              <a:t>, and the </a:t>
            </a:r>
            <a:r>
              <a:rPr lang="it-IT" sz="1600" b="1" dirty="0" err="1"/>
              <a:t>length</a:t>
            </a:r>
            <a:r>
              <a:rPr lang="it-IT" sz="1600" b="1" dirty="0"/>
              <a:t> of the query</a:t>
            </a:r>
            <a:r>
              <a:rPr lang="it-IT" sz="1600" dirty="0"/>
              <a:t>. </a:t>
            </a:r>
          </a:p>
          <a:p>
            <a:endParaRPr lang="it-IT" sz="1600" dirty="0"/>
          </a:p>
          <a:p>
            <a:r>
              <a:rPr lang="it-IT" sz="1600" dirty="0"/>
              <a:t>The time </a:t>
            </a:r>
            <a:r>
              <a:rPr lang="it-IT" sz="1600" dirty="0" err="1"/>
              <a:t>series</a:t>
            </a:r>
            <a:r>
              <a:rPr lang="it-IT" sz="1600" dirty="0"/>
              <a:t> generation </a:t>
            </a:r>
            <a:r>
              <a:rPr lang="it-IT" sz="1600" dirty="0" err="1"/>
              <a:t>algorithm</a:t>
            </a:r>
            <a:r>
              <a:rPr lang="it-IT" sz="1600" dirty="0"/>
              <a:t> </a:t>
            </a:r>
            <a:r>
              <a:rPr lang="it-IT" sz="1600" dirty="0" err="1"/>
              <a:t>creates</a:t>
            </a:r>
            <a:r>
              <a:rPr lang="it-IT" sz="1600" dirty="0"/>
              <a:t> </a:t>
            </a:r>
            <a:r>
              <a:rPr lang="it-IT" sz="1600" dirty="0" err="1"/>
              <a:t>synthetic</a:t>
            </a:r>
            <a:r>
              <a:rPr lang="it-IT" sz="1600" dirty="0"/>
              <a:t> </a:t>
            </a:r>
            <a:r>
              <a:rPr lang="it-IT" sz="1600" dirty="0" err="1"/>
              <a:t>sequences</a:t>
            </a:r>
            <a:r>
              <a:rPr lang="it-IT" sz="1600" dirty="0"/>
              <a:t> by </a:t>
            </a:r>
            <a:r>
              <a:rPr lang="it-IT" sz="1600" dirty="0" err="1"/>
              <a:t>combining</a:t>
            </a:r>
            <a:r>
              <a:rPr lang="it-IT" sz="1600" dirty="0"/>
              <a:t> </a:t>
            </a:r>
            <a:r>
              <a:rPr lang="it-IT" sz="1600" dirty="0" err="1"/>
              <a:t>three</a:t>
            </a:r>
            <a:r>
              <a:rPr lang="it-IT" sz="1600" dirty="0"/>
              <a:t> </a:t>
            </a:r>
            <a:r>
              <a:rPr lang="it-IT" sz="1600" dirty="0" err="1"/>
              <a:t>components</a:t>
            </a:r>
            <a:r>
              <a:rPr lang="it-IT" sz="16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Linear trend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Stagionalty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Random </a:t>
            </a:r>
            <a:r>
              <a:rPr lang="it-IT" sz="1600" b="1" dirty="0" err="1"/>
              <a:t>Gaussian</a:t>
            </a:r>
            <a:r>
              <a:rPr lang="it-IT" sz="1600" b="1" dirty="0"/>
              <a:t> </a:t>
            </a:r>
            <a:r>
              <a:rPr lang="it-IT" sz="1600" b="1" dirty="0" err="1"/>
              <a:t>noise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667293F-AE28-A78F-F623-505A795E4C0B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7959F735-A749-5DF0-EBE9-9EE0E7A68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5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DB4A1E-972B-496A-7557-66CB34025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625666"/>
            <a:ext cx="4347990" cy="236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35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2F017-432B-4C80-2290-D7E42CD1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magine 29">
            <a:extLst>
              <a:ext uri="{FF2B5EF4-FFF2-40B4-BE49-F238E27FC236}">
                <a16:creationId xmlns:a16="http://schemas.microsoft.com/office/drawing/2014/main" id="{E3B26560-19A3-592A-50DF-36142A967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490" y="0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903DBA5-07D1-8C2C-DC6E-159CEC4EBAF6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Sequential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Implementation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DC2B60E-35E2-27B8-01C6-B35B03AA3F8F}"/>
              </a:ext>
            </a:extLst>
          </p:cNvPr>
          <p:cNvSpPr txBox="1"/>
          <p:nvPr/>
        </p:nvSpPr>
        <p:spPr>
          <a:xfrm>
            <a:off x="648253" y="17051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>
              <a:latin typeface="Arial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EF877A2-7357-04E7-0169-2AE31ACB03AB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7F9D401-3B5E-F469-7855-9C58321C2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6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C536AB3-EF60-0A1B-D019-D72C11508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53" y="2074445"/>
            <a:ext cx="4579815" cy="3831881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B56AC80C-BE73-2083-926F-AB40311DACA8}"/>
              </a:ext>
            </a:extLst>
          </p:cNvPr>
          <p:cNvSpPr/>
          <p:nvPr/>
        </p:nvSpPr>
        <p:spPr>
          <a:xfrm>
            <a:off x="1035585" y="3150823"/>
            <a:ext cx="3800820" cy="2599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F1AE7AFF-FCF1-7B76-B893-B97F6221890C}"/>
              </a:ext>
            </a:extLst>
          </p:cNvPr>
          <p:cNvSpPr/>
          <p:nvPr/>
        </p:nvSpPr>
        <p:spPr>
          <a:xfrm>
            <a:off x="1313161" y="3334466"/>
            <a:ext cx="3458219" cy="133378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E3061264-FA10-A231-4842-5ECB1919221B}"/>
              </a:ext>
            </a:extLst>
          </p:cNvPr>
          <p:cNvSpPr/>
          <p:nvPr/>
        </p:nvSpPr>
        <p:spPr>
          <a:xfrm>
            <a:off x="1608794" y="3547597"/>
            <a:ext cx="2090057" cy="2818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diritto a freccia 20">
            <a:extLst>
              <a:ext uri="{FF2B5EF4-FFF2-40B4-BE49-F238E27FC236}">
                <a16:creationId xmlns:a16="http://schemas.microsoft.com/office/drawing/2014/main" id="{7587F9B7-96F0-5B9B-589B-C4E2CB41DD7C}"/>
              </a:ext>
            </a:extLst>
          </p:cNvPr>
          <p:cNvCxnSpPr/>
          <p:nvPr/>
        </p:nvCxnSpPr>
        <p:spPr>
          <a:xfrm>
            <a:off x="4836405" y="5419493"/>
            <a:ext cx="13488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ttore diritto a freccia 21">
            <a:extLst>
              <a:ext uri="{FF2B5EF4-FFF2-40B4-BE49-F238E27FC236}">
                <a16:creationId xmlns:a16="http://schemas.microsoft.com/office/drawing/2014/main" id="{E3BA16F1-8113-D03A-F2AA-1586AA30722B}"/>
              </a:ext>
            </a:extLst>
          </p:cNvPr>
          <p:cNvCxnSpPr>
            <a:cxnSpLocks/>
          </p:cNvCxnSpPr>
          <p:nvPr/>
        </p:nvCxnSpPr>
        <p:spPr>
          <a:xfrm>
            <a:off x="4771380" y="4352692"/>
            <a:ext cx="1413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a freccia 23">
            <a:extLst>
              <a:ext uri="{FF2B5EF4-FFF2-40B4-BE49-F238E27FC236}">
                <a16:creationId xmlns:a16="http://schemas.microsoft.com/office/drawing/2014/main" id="{8D051200-70EE-DF5D-49D3-62E930251392}"/>
              </a:ext>
            </a:extLst>
          </p:cNvPr>
          <p:cNvCxnSpPr>
            <a:cxnSpLocks/>
          </p:cNvCxnSpPr>
          <p:nvPr/>
        </p:nvCxnSpPr>
        <p:spPr>
          <a:xfrm>
            <a:off x="3698851" y="3687336"/>
            <a:ext cx="2486359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D3EA1DC-1232-67C2-29A0-78531EAD73FF}"/>
              </a:ext>
            </a:extLst>
          </p:cNvPr>
          <p:cNvSpPr txBox="1"/>
          <p:nvPr/>
        </p:nvSpPr>
        <p:spPr>
          <a:xfrm>
            <a:off x="6244683" y="3555354"/>
            <a:ext cx="1469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B050"/>
                </a:solidFill>
              </a:rPr>
              <a:t>SAD </a:t>
            </a:r>
            <a:r>
              <a:rPr lang="it-IT" sz="1400" dirty="0" err="1">
                <a:solidFill>
                  <a:srgbClr val="00B050"/>
                </a:solidFill>
              </a:rPr>
              <a:t>Computation</a:t>
            </a:r>
            <a:endParaRPr lang="it-IT" sz="1400" dirty="0">
              <a:solidFill>
                <a:srgbClr val="00B050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B2189E4-10E8-06A9-82EC-1D468ADC3004}"/>
              </a:ext>
            </a:extLst>
          </p:cNvPr>
          <p:cNvSpPr txBox="1"/>
          <p:nvPr/>
        </p:nvSpPr>
        <p:spPr>
          <a:xfrm>
            <a:off x="6244683" y="4198803"/>
            <a:ext cx="1469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70C0"/>
                </a:solidFill>
              </a:rPr>
              <a:t>Inner Loop	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57A29CF-E1B1-B3E2-0B69-D7D041C32B1D}"/>
              </a:ext>
            </a:extLst>
          </p:cNvPr>
          <p:cNvSpPr txBox="1"/>
          <p:nvPr/>
        </p:nvSpPr>
        <p:spPr>
          <a:xfrm>
            <a:off x="6244683" y="5265604"/>
            <a:ext cx="1469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</a:rPr>
              <a:t>Outer Loop</a:t>
            </a:r>
          </a:p>
        </p:txBody>
      </p:sp>
    </p:spTree>
    <p:extLst>
      <p:ext uri="{BB962C8B-B14F-4D97-AF65-F5344CB8AC3E}">
        <p14:creationId xmlns:p14="http://schemas.microsoft.com/office/powerpoint/2010/main" val="28972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6" grpId="0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7C1E6-0BA6-E85F-CDBE-A373E5D05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83167B80-FFBD-580F-6A30-088F458D0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490" y="0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30742FD-BE4A-2869-4A49-A9FE89C60E0E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Memory layout: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SoA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vs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AoS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6CA9B3E-3F50-4187-9CF8-2B5518E6CFC1}"/>
              </a:ext>
            </a:extLst>
          </p:cNvPr>
          <p:cNvSpPr txBox="1"/>
          <p:nvPr/>
        </p:nvSpPr>
        <p:spPr>
          <a:xfrm>
            <a:off x="648253" y="17051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>
              <a:latin typeface="Arial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99BB11B-1568-B57D-BEE2-365EA95C8814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F64AFF03-FEC7-9F08-134D-F5F09F46E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7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E5996AE-0DA5-DB01-49EE-ABF98B897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126" y="4582779"/>
            <a:ext cx="3383280" cy="184362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F540113-9333-99DB-86BC-8E43A92FE6FC}"/>
              </a:ext>
            </a:extLst>
          </p:cNvPr>
          <p:cNvSpPr txBox="1"/>
          <p:nvPr/>
        </p:nvSpPr>
        <p:spPr>
          <a:xfrm>
            <a:off x="740618" y="1889779"/>
            <a:ext cx="38313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err="1"/>
              <a:t>SoA</a:t>
            </a:r>
            <a:r>
              <a:rPr lang="it-IT" sz="1400" b="1" dirty="0"/>
              <a:t>: </a:t>
            </a:r>
            <a:r>
              <a:rPr lang="it-IT" sz="1400" b="1" dirty="0" err="1"/>
              <a:t>Structure</a:t>
            </a:r>
            <a:r>
              <a:rPr lang="it-IT" sz="1400" b="1" dirty="0"/>
              <a:t> of Arrays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The </a:t>
            </a:r>
            <a:r>
              <a:rPr lang="it-IT" sz="1400" dirty="0" err="1"/>
              <a:t>values</a:t>
            </a:r>
            <a:r>
              <a:rPr lang="it-IT" sz="1400" dirty="0"/>
              <a:t> ​​of the </a:t>
            </a:r>
            <a:r>
              <a:rPr lang="it-IT" sz="1400" dirty="0" err="1"/>
              <a:t>series</a:t>
            </a:r>
            <a:r>
              <a:rPr lang="it-IT" sz="1400" dirty="0"/>
              <a:t> are </a:t>
            </a:r>
            <a:r>
              <a:rPr lang="it-IT" sz="1400" dirty="0" err="1"/>
              <a:t>stored</a:t>
            </a:r>
            <a:r>
              <a:rPr lang="it-IT" sz="1400" dirty="0"/>
              <a:t> in a </a:t>
            </a:r>
            <a:r>
              <a:rPr lang="it-IT" sz="1400" dirty="0" err="1"/>
              <a:t>vector</a:t>
            </a:r>
            <a:r>
              <a:rPr lang="it-IT" sz="1400" dirty="0"/>
              <a:t> of </a:t>
            </a:r>
            <a:r>
              <a:rPr lang="it-IT" sz="1400" dirty="0" err="1"/>
              <a:t>doubles</a:t>
            </a:r>
            <a:r>
              <a:rPr lang="it-IT" sz="1400" dirty="0"/>
              <a:t>, </a:t>
            </a:r>
            <a:r>
              <a:rPr lang="it-IT" sz="1400" dirty="0" err="1"/>
              <a:t>indexed</a:t>
            </a:r>
            <a:r>
              <a:rPr lang="it-IT" sz="1400" dirty="0"/>
              <a:t> by instants of time.</a:t>
            </a:r>
          </a:p>
          <a:p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Each</a:t>
            </a:r>
            <a:r>
              <a:rPr lang="it-IT" sz="1400" dirty="0"/>
              <a:t> instant of time </a:t>
            </a:r>
            <a:r>
              <a:rPr lang="it-IT" sz="1400" dirty="0" err="1"/>
              <a:t>contains</a:t>
            </a:r>
            <a:r>
              <a:rPr lang="it-IT" sz="1400" dirty="0"/>
              <a:t> the </a:t>
            </a:r>
            <a:r>
              <a:rPr lang="it-IT" sz="1400" dirty="0" err="1"/>
              <a:t>values</a:t>
            </a:r>
            <a:r>
              <a:rPr lang="it-IT" sz="1400" dirty="0"/>
              <a:t> ​​of </a:t>
            </a:r>
            <a:r>
              <a:rPr lang="it-IT" sz="1400" dirty="0" err="1"/>
              <a:t>all</a:t>
            </a:r>
            <a:r>
              <a:rPr lang="it-IT" sz="1400" dirty="0"/>
              <a:t> the </a:t>
            </a:r>
            <a:r>
              <a:rPr lang="it-IT" sz="1400" dirty="0" err="1"/>
              <a:t>series</a:t>
            </a:r>
            <a:r>
              <a:rPr lang="it-IT" sz="1400" dirty="0"/>
              <a:t>, </a:t>
            </a:r>
            <a:r>
              <a:rPr lang="it-IT" sz="1400" dirty="0" err="1"/>
              <a:t>stored</a:t>
            </a:r>
            <a:r>
              <a:rPr lang="it-IT" sz="1400" dirty="0"/>
              <a:t> </a:t>
            </a:r>
            <a:r>
              <a:rPr lang="it-IT" sz="1400" dirty="0" err="1"/>
              <a:t>contiguously</a:t>
            </a:r>
            <a:r>
              <a:rPr lang="it-IT" sz="1400" dirty="0"/>
              <a:t>. </a:t>
            </a:r>
          </a:p>
          <a:p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Operations on multiple </a:t>
            </a:r>
            <a:r>
              <a:rPr lang="it-IT" sz="1400" dirty="0" err="1"/>
              <a:t>series</a:t>
            </a:r>
            <a:r>
              <a:rPr lang="it-IT" sz="1400" dirty="0"/>
              <a:t> </a:t>
            </a:r>
            <a:r>
              <a:rPr lang="it-IT" sz="1400" dirty="0" err="1"/>
              <a:t>at</a:t>
            </a:r>
            <a:r>
              <a:rPr lang="it-IT" sz="1400" dirty="0"/>
              <a:t> the </a:t>
            </a:r>
            <a:r>
              <a:rPr lang="it-IT" sz="1400" dirty="0" err="1"/>
              <a:t>same</a:t>
            </a:r>
            <a:r>
              <a:rPr lang="it-IT" sz="1400" dirty="0"/>
              <a:t> instant </a:t>
            </a:r>
            <a:r>
              <a:rPr lang="it-IT" sz="1400" dirty="0" err="1"/>
              <a:t>read</a:t>
            </a:r>
            <a:r>
              <a:rPr lang="it-IT" sz="1400" dirty="0"/>
              <a:t> </a:t>
            </a:r>
            <a:r>
              <a:rPr lang="it-IT" sz="1400" dirty="0" err="1"/>
              <a:t>contiguous</a:t>
            </a:r>
            <a:r>
              <a:rPr lang="it-IT" sz="1400" dirty="0"/>
              <a:t> data, </a:t>
            </a:r>
            <a:r>
              <a:rPr lang="it-IT" sz="1400" dirty="0" err="1"/>
              <a:t>but</a:t>
            </a:r>
            <a:r>
              <a:rPr lang="it-IT" sz="1400" dirty="0"/>
              <a:t> </a:t>
            </a:r>
            <a:r>
              <a:rPr lang="it-IT" sz="1400" dirty="0" err="1"/>
              <a:t>penalizes</a:t>
            </a:r>
            <a:r>
              <a:rPr lang="it-IT" sz="1400" dirty="0"/>
              <a:t> </a:t>
            </a:r>
            <a:r>
              <a:rPr lang="it-IT" sz="1400" dirty="0" err="1"/>
              <a:t>sequential</a:t>
            </a:r>
            <a:r>
              <a:rPr lang="it-IT" sz="1400" dirty="0"/>
              <a:t> access due to </a:t>
            </a:r>
            <a:r>
              <a:rPr lang="it-IT" sz="1400" dirty="0" err="1"/>
              <a:t>memory</a:t>
            </a:r>
            <a:r>
              <a:rPr lang="it-IT" sz="1400" dirty="0"/>
              <a:t> </a:t>
            </a:r>
            <a:r>
              <a:rPr lang="it-IT" sz="1400" dirty="0" err="1"/>
              <a:t>jumps</a:t>
            </a:r>
            <a:r>
              <a:rPr lang="it-IT" sz="1400" dirty="0"/>
              <a:t>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9722A26-9006-0343-4D05-9173ADE3C13C}"/>
              </a:ext>
            </a:extLst>
          </p:cNvPr>
          <p:cNvSpPr txBox="1"/>
          <p:nvPr/>
        </p:nvSpPr>
        <p:spPr>
          <a:xfrm>
            <a:off x="4944320" y="1889779"/>
            <a:ext cx="38313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err="1"/>
              <a:t>AoS</a:t>
            </a:r>
            <a:r>
              <a:rPr lang="it-IT" sz="1400" b="1" dirty="0"/>
              <a:t>: Array of </a:t>
            </a:r>
            <a:r>
              <a:rPr lang="it-IT" sz="1400" b="1" dirty="0" err="1"/>
              <a:t>Structures</a:t>
            </a:r>
            <a:endParaRPr lang="it-IT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Data </a:t>
            </a:r>
            <a:r>
              <a:rPr lang="it-IT" sz="1400" dirty="0" err="1"/>
              <a:t>stored</a:t>
            </a:r>
            <a:r>
              <a:rPr lang="it-IT" sz="1400" dirty="0"/>
              <a:t> via the </a:t>
            </a:r>
            <a:r>
              <a:rPr lang="it-IT" sz="1400" i="1" dirty="0"/>
              <a:t>Sample</a:t>
            </a:r>
            <a:r>
              <a:rPr lang="it-IT" sz="1400" dirty="0"/>
              <a:t> data </a:t>
            </a:r>
            <a:r>
              <a:rPr lang="it-IT" sz="1400" dirty="0" err="1"/>
              <a:t>structure</a:t>
            </a:r>
            <a:r>
              <a:rPr lang="it-IT" sz="1400" dirty="0"/>
              <a:t> </a:t>
            </a:r>
            <a:r>
              <a:rPr lang="it-IT" sz="1400" dirty="0" err="1"/>
              <a:t>which</a:t>
            </a:r>
            <a:r>
              <a:rPr lang="it-IT" sz="1400" dirty="0"/>
              <a:t> </a:t>
            </a:r>
            <a:r>
              <a:rPr lang="it-IT" sz="1400" dirty="0" err="1"/>
              <a:t>represents</a:t>
            </a:r>
            <a:r>
              <a:rPr lang="it-IT" sz="1400" dirty="0"/>
              <a:t> the single </a:t>
            </a:r>
            <a:r>
              <a:rPr lang="it-IT" sz="1400" dirty="0" err="1"/>
              <a:t>series</a:t>
            </a:r>
            <a:r>
              <a:rPr lang="it-IT" sz="1400" dirty="0"/>
              <a:t>. </a:t>
            </a:r>
          </a:p>
          <a:p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Samples from the </a:t>
            </a:r>
            <a:r>
              <a:rPr lang="it-IT" sz="1400" dirty="0" err="1"/>
              <a:t>same</a:t>
            </a:r>
            <a:r>
              <a:rPr lang="it-IT" sz="1400" dirty="0"/>
              <a:t> </a:t>
            </a:r>
            <a:r>
              <a:rPr lang="it-IT" sz="1400" dirty="0" err="1"/>
              <a:t>series</a:t>
            </a:r>
            <a:r>
              <a:rPr lang="it-IT" sz="1400" dirty="0"/>
              <a:t> are </a:t>
            </a:r>
            <a:r>
              <a:rPr lang="it-IT" sz="1400" dirty="0" err="1"/>
              <a:t>contiguous</a:t>
            </a:r>
            <a:r>
              <a:rPr lang="it-IT" sz="1400" dirty="0"/>
              <a:t> in </a:t>
            </a:r>
            <a:r>
              <a:rPr lang="it-IT" sz="1400" dirty="0" err="1"/>
              <a:t>memory</a:t>
            </a:r>
            <a:r>
              <a:rPr lang="it-IT" sz="1400" dirty="0"/>
              <a:t>, </a:t>
            </a:r>
            <a:r>
              <a:rPr lang="it-IT" sz="1400" dirty="0" err="1"/>
              <a:t>optimizing</a:t>
            </a:r>
            <a:r>
              <a:rPr lang="it-IT" sz="1400" dirty="0"/>
              <a:t> </a:t>
            </a:r>
            <a:r>
              <a:rPr lang="it-IT" sz="1400" dirty="0" err="1"/>
              <a:t>sequential</a:t>
            </a:r>
            <a:r>
              <a:rPr lang="it-IT" sz="1400" dirty="0"/>
              <a:t> access. </a:t>
            </a:r>
          </a:p>
          <a:p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Structure</a:t>
            </a:r>
            <a:r>
              <a:rPr lang="it-IT" sz="1400" dirty="0"/>
              <a:t> </a:t>
            </a:r>
            <a:r>
              <a:rPr lang="it-IT" sz="1400" dirty="0" err="1"/>
              <a:t>less</a:t>
            </a:r>
            <a:r>
              <a:rPr lang="it-IT" sz="1400" dirty="0"/>
              <a:t> </a:t>
            </a:r>
            <a:r>
              <a:rPr lang="it-IT" sz="1400" dirty="0" err="1"/>
              <a:t>suitable</a:t>
            </a:r>
            <a:r>
              <a:rPr lang="it-IT" sz="1400" dirty="0"/>
              <a:t> for </a:t>
            </a:r>
            <a:r>
              <a:rPr lang="it-IT" sz="1400" dirty="0" err="1"/>
              <a:t>parallel</a:t>
            </a:r>
            <a:r>
              <a:rPr lang="it-IT" sz="1400" dirty="0"/>
              <a:t> </a:t>
            </a:r>
            <a:r>
              <a:rPr lang="it-IT" sz="1400" dirty="0" err="1"/>
              <a:t>computation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710566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4D52F-BA20-00FE-BF4C-D0D223564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4ECB603-3F4A-07B2-B301-6E9E394CC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490" y="0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22C1F4B-6DEC-71EA-FC93-E97924911AA9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Parallelization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strategies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5C5962B-93BF-9C97-47C1-E71BDE43D5CA}"/>
              </a:ext>
            </a:extLst>
          </p:cNvPr>
          <p:cNvSpPr txBox="1"/>
          <p:nvPr/>
        </p:nvSpPr>
        <p:spPr>
          <a:xfrm>
            <a:off x="648253" y="17051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>
              <a:latin typeface="Arial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3235288-1504-C863-7A0E-46B0E8E366AA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46599D2F-0683-7B10-A722-E2174000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8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178907C-859C-E32C-C4B9-ECB79F581B1F}"/>
              </a:ext>
            </a:extLst>
          </p:cNvPr>
          <p:cNvSpPr txBox="1"/>
          <p:nvPr/>
        </p:nvSpPr>
        <p:spPr>
          <a:xfrm>
            <a:off x="648253" y="1889779"/>
            <a:ext cx="7702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Two </a:t>
            </a:r>
            <a:r>
              <a:rPr lang="it-IT" sz="1400" dirty="0" err="1"/>
              <a:t>parallelized</a:t>
            </a:r>
            <a:r>
              <a:rPr lang="it-IT" sz="1400" dirty="0"/>
              <a:t> </a:t>
            </a:r>
            <a:r>
              <a:rPr lang="it-IT" sz="1400" dirty="0" err="1"/>
              <a:t>variants</a:t>
            </a:r>
            <a:r>
              <a:rPr lang="it-IT" sz="1400" dirty="0"/>
              <a:t> </a:t>
            </a:r>
            <a:r>
              <a:rPr lang="it-IT" sz="1400" dirty="0" err="1"/>
              <a:t>will</a:t>
            </a:r>
            <a:r>
              <a:rPr lang="it-IT" sz="1400" dirty="0"/>
              <a:t> be </a:t>
            </a:r>
            <a:r>
              <a:rPr lang="it-IT" sz="1400" dirty="0" err="1"/>
              <a:t>developed</a:t>
            </a:r>
            <a:r>
              <a:rPr lang="it-IT" sz="1400" dirty="0"/>
              <a:t> for </a:t>
            </a:r>
            <a:r>
              <a:rPr lang="it-IT" sz="1400" dirty="0" err="1"/>
              <a:t>both</a:t>
            </a:r>
            <a:r>
              <a:rPr lang="it-IT" sz="1400" dirty="0"/>
              <a:t> the </a:t>
            </a:r>
            <a:r>
              <a:rPr lang="it-IT" sz="1400" i="1" dirty="0" err="1"/>
              <a:t>AoS</a:t>
            </a:r>
            <a:r>
              <a:rPr lang="it-IT" sz="1400" dirty="0"/>
              <a:t> and </a:t>
            </a:r>
            <a:r>
              <a:rPr lang="it-IT" sz="1400" i="1" dirty="0" err="1"/>
              <a:t>SoA</a:t>
            </a:r>
            <a:r>
              <a:rPr lang="it-IT" sz="1400" dirty="0"/>
              <a:t> </a:t>
            </a:r>
            <a:r>
              <a:rPr lang="it-IT" sz="1400" dirty="0" err="1"/>
              <a:t>implementations</a:t>
            </a:r>
            <a:r>
              <a:rPr lang="it-IT" sz="1400" dirty="0"/>
              <a:t>. The </a:t>
            </a:r>
            <a:r>
              <a:rPr lang="it-IT" sz="1400" dirty="0" err="1"/>
              <a:t>aim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to investigate </a:t>
            </a:r>
            <a:r>
              <a:rPr lang="it-IT" sz="1400" dirty="0" err="1"/>
              <a:t>how</a:t>
            </a:r>
            <a:r>
              <a:rPr lang="it-IT" sz="1400" dirty="0"/>
              <a:t> </a:t>
            </a:r>
            <a:r>
              <a:rPr lang="it-IT" sz="1400" b="1" dirty="0" err="1"/>
              <a:t>parallelizing</a:t>
            </a:r>
            <a:r>
              <a:rPr lang="it-IT" sz="1400" b="1" dirty="0"/>
              <a:t> </a:t>
            </a:r>
            <a:r>
              <a:rPr lang="it-IT" sz="1400" b="1" dirty="0" err="1"/>
              <a:t>two</a:t>
            </a:r>
            <a:r>
              <a:rPr lang="it-IT" sz="1400" b="1" dirty="0"/>
              <a:t> </a:t>
            </a:r>
            <a:r>
              <a:rPr lang="it-IT" sz="1400" b="1" dirty="0" err="1"/>
              <a:t>different</a:t>
            </a:r>
            <a:r>
              <a:rPr lang="it-IT" sz="1400" b="1" dirty="0"/>
              <a:t> loops </a:t>
            </a:r>
            <a:r>
              <a:rPr lang="it-IT" sz="1400" dirty="0" err="1"/>
              <a:t>within</a:t>
            </a:r>
            <a:r>
              <a:rPr lang="it-IT" sz="1400" dirty="0"/>
              <a:t> the </a:t>
            </a:r>
            <a:r>
              <a:rPr lang="it-IT" sz="1400" dirty="0" err="1"/>
              <a:t>same</a:t>
            </a:r>
            <a:r>
              <a:rPr lang="it-IT" sz="1400" dirty="0"/>
              <a:t> </a:t>
            </a:r>
            <a:r>
              <a:rPr lang="it-IT" sz="1400" dirty="0" err="1"/>
              <a:t>algorithm</a:t>
            </a:r>
            <a:r>
              <a:rPr lang="it-IT" sz="1400" dirty="0"/>
              <a:t> can </a:t>
            </a:r>
            <a:r>
              <a:rPr lang="it-IT" sz="1400" b="1" dirty="0" err="1"/>
              <a:t>affect</a:t>
            </a:r>
            <a:r>
              <a:rPr lang="it-IT" sz="1400" b="1" dirty="0"/>
              <a:t> performance</a:t>
            </a:r>
            <a:r>
              <a:rPr lang="it-IT" sz="1400" dirty="0"/>
              <a:t> and determine the </a:t>
            </a:r>
            <a:r>
              <a:rPr lang="it-IT" sz="1400" dirty="0" err="1"/>
              <a:t>most</a:t>
            </a:r>
            <a:r>
              <a:rPr lang="it-IT" sz="1400" dirty="0"/>
              <a:t> </a:t>
            </a:r>
            <a:r>
              <a:rPr lang="it-IT" sz="1400" dirty="0" err="1"/>
              <a:t>suitable</a:t>
            </a:r>
            <a:r>
              <a:rPr lang="it-IT" sz="1400" dirty="0"/>
              <a:t> </a:t>
            </a:r>
            <a:r>
              <a:rPr lang="it-IT" sz="1400" dirty="0" err="1"/>
              <a:t>usage</a:t>
            </a:r>
            <a:r>
              <a:rPr lang="it-IT" sz="1400" dirty="0"/>
              <a:t> </a:t>
            </a:r>
            <a:r>
              <a:rPr lang="it-IT" sz="1400" dirty="0" err="1"/>
              <a:t>scenarios</a:t>
            </a:r>
            <a:r>
              <a:rPr lang="it-IT" sz="1400" dirty="0"/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63AF0A4-280A-F475-402E-BC263F0085A3}"/>
              </a:ext>
            </a:extLst>
          </p:cNvPr>
          <p:cNvSpPr txBox="1"/>
          <p:nvPr/>
        </p:nvSpPr>
        <p:spPr>
          <a:xfrm>
            <a:off x="832984" y="2982686"/>
            <a:ext cx="269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Outer Loop </a:t>
            </a:r>
            <a:r>
              <a:rPr lang="it-IT" b="1" dirty="0" err="1"/>
              <a:t>Parallelization</a:t>
            </a:r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AE52220-C239-F394-623E-9D9638AF15E2}"/>
              </a:ext>
            </a:extLst>
          </p:cNvPr>
          <p:cNvSpPr txBox="1"/>
          <p:nvPr/>
        </p:nvSpPr>
        <p:spPr>
          <a:xfrm>
            <a:off x="5617031" y="2982686"/>
            <a:ext cx="261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Inner Loop </a:t>
            </a:r>
            <a:r>
              <a:rPr lang="it-IT" b="1" dirty="0" err="1"/>
              <a:t>Parallelization</a:t>
            </a:r>
            <a:endParaRPr lang="it-IT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DA60013-34B4-09D0-4019-6CE8587C2A8A}"/>
              </a:ext>
            </a:extLst>
          </p:cNvPr>
          <p:cNvSpPr txBox="1"/>
          <p:nvPr/>
        </p:nvSpPr>
        <p:spPr>
          <a:xfrm>
            <a:off x="1534886" y="3250375"/>
            <a:ext cx="1167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/>
              <a:t>Inter-</a:t>
            </a:r>
            <a:r>
              <a:rPr lang="it-IT" sz="1200" i="1" dirty="0" err="1"/>
              <a:t>series</a:t>
            </a:r>
            <a:endParaRPr lang="it-IT" sz="1200" i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1A6D92C-DBC7-7AB4-33D7-3F7A48FDD40E}"/>
              </a:ext>
            </a:extLst>
          </p:cNvPr>
          <p:cNvSpPr txBox="1"/>
          <p:nvPr/>
        </p:nvSpPr>
        <p:spPr>
          <a:xfrm>
            <a:off x="6441510" y="3250375"/>
            <a:ext cx="1167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/>
              <a:t>Intra-</a:t>
            </a:r>
            <a:r>
              <a:rPr lang="it-IT" sz="1200" i="1" dirty="0" err="1"/>
              <a:t>series</a:t>
            </a:r>
            <a:endParaRPr lang="it-IT" sz="1200" i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76AA9F0-9D60-893F-1F68-2E37CD0DCBD2}"/>
              </a:ext>
            </a:extLst>
          </p:cNvPr>
          <p:cNvSpPr txBox="1"/>
          <p:nvPr/>
        </p:nvSpPr>
        <p:spPr>
          <a:xfrm>
            <a:off x="832984" y="3668486"/>
            <a:ext cx="26939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 err="1"/>
              <a:t>Iterates</a:t>
            </a:r>
            <a:r>
              <a:rPr lang="it-IT" sz="1400" dirty="0"/>
              <a:t> over the </a:t>
            </a:r>
            <a:r>
              <a:rPr lang="it-IT" sz="1400" dirty="0" err="1"/>
              <a:t>various</a:t>
            </a:r>
            <a:r>
              <a:rPr lang="it-IT" sz="1400" dirty="0"/>
              <a:t> time </a:t>
            </a:r>
            <a:r>
              <a:rPr lang="it-IT" sz="1400" dirty="0" err="1"/>
              <a:t>series</a:t>
            </a:r>
            <a:r>
              <a:rPr lang="it-IT" sz="1400" dirty="0"/>
              <a:t> in the dataset</a:t>
            </a:r>
          </a:p>
          <a:p>
            <a:pPr algn="ctr"/>
            <a:endParaRPr lang="it-IT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/>
              <a:t>Here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assign</a:t>
            </a:r>
            <a:r>
              <a:rPr lang="it-IT" sz="1400" dirty="0"/>
              <a:t> time </a:t>
            </a:r>
            <a:r>
              <a:rPr lang="it-IT" sz="1400" dirty="0" err="1"/>
              <a:t>series</a:t>
            </a:r>
            <a:r>
              <a:rPr lang="it-IT" sz="1400" dirty="0"/>
              <a:t> to </a:t>
            </a:r>
            <a:r>
              <a:rPr lang="it-IT" sz="1400" dirty="0" err="1"/>
              <a:t>different</a:t>
            </a:r>
            <a:r>
              <a:rPr lang="it-IT" sz="1400" dirty="0"/>
              <a:t> and </a:t>
            </a:r>
            <a:r>
              <a:rPr lang="it-IT" sz="1400" dirty="0" err="1"/>
              <a:t>separated</a:t>
            </a:r>
            <a:r>
              <a:rPr lang="it-IT" sz="1400" dirty="0"/>
              <a:t> </a:t>
            </a:r>
            <a:r>
              <a:rPr lang="it-IT" sz="1400" dirty="0" err="1"/>
              <a:t>threads</a:t>
            </a:r>
            <a:endParaRPr lang="it-IT" sz="1400" dirty="0"/>
          </a:p>
          <a:p>
            <a:pPr algn="ctr"/>
            <a:endParaRPr lang="it-IT" sz="14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40414F4-0931-651F-7693-2E60252686B7}"/>
              </a:ext>
            </a:extLst>
          </p:cNvPr>
          <p:cNvSpPr txBox="1"/>
          <p:nvPr/>
        </p:nvSpPr>
        <p:spPr>
          <a:xfrm>
            <a:off x="5617031" y="3668485"/>
            <a:ext cx="26939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 err="1"/>
              <a:t>Scans</a:t>
            </a:r>
            <a:r>
              <a:rPr lang="it-IT" sz="1400" dirty="0"/>
              <a:t> </a:t>
            </a:r>
            <a:r>
              <a:rPr lang="it-IT" sz="1400" dirty="0" err="1"/>
              <a:t>each</a:t>
            </a:r>
            <a:r>
              <a:rPr lang="it-IT" sz="1400" dirty="0"/>
              <a:t> </a:t>
            </a:r>
            <a:r>
              <a:rPr lang="it-IT" sz="1400" dirty="0" err="1"/>
              <a:t>individual</a:t>
            </a:r>
            <a:r>
              <a:rPr lang="it-IT" sz="1400" dirty="0"/>
              <a:t> time </a:t>
            </a:r>
            <a:r>
              <a:rPr lang="it-IT" sz="1400" dirty="0" err="1"/>
              <a:t>series</a:t>
            </a:r>
            <a:r>
              <a:rPr lang="it-IT" sz="1400" dirty="0"/>
              <a:t> to compare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against</a:t>
            </a:r>
            <a:r>
              <a:rPr lang="it-IT" sz="1400" dirty="0"/>
              <a:t> the query</a:t>
            </a:r>
          </a:p>
          <a:p>
            <a:pPr algn="ctr"/>
            <a:endParaRPr lang="it-IT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maintain</a:t>
            </a:r>
            <a:r>
              <a:rPr lang="it-IT" sz="1400" dirty="0"/>
              <a:t> the </a:t>
            </a:r>
            <a:r>
              <a:rPr lang="it-IT" sz="1400" dirty="0" err="1"/>
              <a:t>sequential</a:t>
            </a:r>
            <a:r>
              <a:rPr lang="it-IT" sz="1400" dirty="0"/>
              <a:t> loop over the </a:t>
            </a:r>
            <a:r>
              <a:rPr lang="it-IT" sz="1400" dirty="0" err="1"/>
              <a:t>series</a:t>
            </a:r>
            <a:r>
              <a:rPr lang="it-IT" sz="1400" dirty="0"/>
              <a:t> </a:t>
            </a:r>
            <a:r>
              <a:rPr lang="it-IT" sz="1400" dirty="0" err="1"/>
              <a:t>but</a:t>
            </a:r>
            <a:r>
              <a:rPr lang="it-IT" sz="1400" dirty="0"/>
              <a:t>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parallelize</a:t>
            </a:r>
            <a:r>
              <a:rPr lang="it-IT" sz="1400" dirty="0"/>
              <a:t> the </a:t>
            </a:r>
            <a:r>
              <a:rPr lang="it-IT" sz="1400" dirty="0" err="1"/>
              <a:t>internal</a:t>
            </a:r>
            <a:r>
              <a:rPr lang="it-IT" sz="1400" dirty="0"/>
              <a:t> </a:t>
            </a:r>
            <a:r>
              <a:rPr lang="it-IT" sz="1400" dirty="0" err="1"/>
              <a:t>comparison</a:t>
            </a:r>
            <a:r>
              <a:rPr lang="it-IT" sz="1400" dirty="0"/>
              <a:t> </a:t>
            </a:r>
            <a:r>
              <a:rPr lang="it-IT" sz="1400" dirty="0" err="1"/>
              <a:t>between</a:t>
            </a:r>
            <a:r>
              <a:rPr lang="it-IT" sz="1400" dirty="0"/>
              <a:t> the </a:t>
            </a:r>
            <a:r>
              <a:rPr lang="it-IT" sz="1400" dirty="0" err="1"/>
              <a:t>series</a:t>
            </a:r>
            <a:r>
              <a:rPr lang="it-IT" sz="1400" dirty="0"/>
              <a:t> and the query</a:t>
            </a:r>
          </a:p>
          <a:p>
            <a:pPr algn="ctr"/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071515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F06BC-011F-1FB5-6040-DB3D28CEF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BE7A1F7-E32C-AA4C-C5DF-B083FBAA5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0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D58E861-42A3-2776-2C23-3D635BA3DFB2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Outer Loop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Parallelization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395CE5A-87F6-6A2F-6F88-E979A3E65EA3}"/>
              </a:ext>
            </a:extLst>
          </p:cNvPr>
          <p:cNvSpPr txBox="1"/>
          <p:nvPr/>
        </p:nvSpPr>
        <p:spPr>
          <a:xfrm>
            <a:off x="648253" y="17051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>
              <a:latin typeface="Arial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D1CE06A-8A43-F1A5-D56F-F3131F6AD362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2D74BEC8-D341-8486-CE30-C4E4BCABB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9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6D70452-8724-485F-3C4D-510C7F0AF543}"/>
              </a:ext>
            </a:extLst>
          </p:cNvPr>
          <p:cNvSpPr txBox="1"/>
          <p:nvPr/>
        </p:nvSpPr>
        <p:spPr>
          <a:xfrm>
            <a:off x="648253" y="1889380"/>
            <a:ext cx="77027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i="1" dirty="0"/>
              <a:t>#</a:t>
            </a:r>
            <a:r>
              <a:rPr lang="it-IT" sz="1400" i="1" dirty="0" err="1"/>
              <a:t>pragma</a:t>
            </a:r>
            <a:r>
              <a:rPr lang="it-IT" sz="1400" i="1" dirty="0"/>
              <a:t> </a:t>
            </a:r>
            <a:r>
              <a:rPr lang="it-IT" sz="1400" i="1" dirty="0" err="1"/>
              <a:t>omp</a:t>
            </a:r>
            <a:r>
              <a:rPr lang="it-IT" sz="1400" i="1" dirty="0"/>
              <a:t> </a:t>
            </a:r>
            <a:r>
              <a:rPr lang="it-IT" sz="1400" i="1" dirty="0" err="1"/>
              <a:t>parallel</a:t>
            </a:r>
            <a:r>
              <a:rPr lang="it-IT" sz="1400" i="1" dirty="0"/>
              <a:t> for 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applied</a:t>
            </a:r>
            <a:r>
              <a:rPr lang="it-IT" sz="1400" dirty="0"/>
              <a:t> to the </a:t>
            </a:r>
            <a:r>
              <a:rPr lang="it-IT" sz="1400" dirty="0" err="1"/>
              <a:t>outer</a:t>
            </a:r>
            <a:r>
              <a:rPr lang="it-IT" sz="1400" dirty="0"/>
              <a:t> loop for the time </a:t>
            </a:r>
            <a:r>
              <a:rPr lang="it-IT" sz="1400" dirty="0" err="1"/>
              <a:t>series</a:t>
            </a:r>
            <a:r>
              <a:rPr lang="it-IT" sz="1400" dirty="0"/>
              <a:t> </a:t>
            </a:r>
            <a:r>
              <a:rPr lang="it-IT" sz="1400" dirty="0" err="1"/>
              <a:t>iteration</a:t>
            </a: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i="1" dirty="0" err="1"/>
              <a:t>bestSad</a:t>
            </a:r>
            <a:r>
              <a:rPr lang="it-IT" sz="1400" i="1" dirty="0"/>
              <a:t> </a:t>
            </a:r>
            <a:r>
              <a:rPr lang="it-IT" sz="1400" dirty="0" err="1"/>
              <a:t>value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efficiently</a:t>
            </a:r>
            <a:r>
              <a:rPr lang="it-IT" sz="1400" dirty="0"/>
              <a:t> </a:t>
            </a:r>
            <a:r>
              <a:rPr lang="it-IT" sz="1400" dirty="0" err="1"/>
              <a:t>managed</a:t>
            </a:r>
            <a:r>
              <a:rPr lang="it-IT" sz="1400" dirty="0"/>
              <a:t> via the </a:t>
            </a:r>
            <a:r>
              <a:rPr lang="it-IT" sz="1400" i="1" dirty="0" err="1"/>
              <a:t>reduction</a:t>
            </a:r>
            <a:r>
              <a:rPr lang="it-IT" sz="1400" i="1" dirty="0"/>
              <a:t> </a:t>
            </a:r>
            <a:r>
              <a:rPr lang="it-IT" sz="1400" dirty="0" err="1"/>
              <a:t>clause</a:t>
            </a: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i="1" dirty="0" err="1"/>
              <a:t>bestIndex</a:t>
            </a:r>
            <a:r>
              <a:rPr lang="it-IT" sz="1400" i="1" dirty="0"/>
              <a:t> </a:t>
            </a:r>
            <a:r>
              <a:rPr lang="it-IT" sz="1400" dirty="0"/>
              <a:t> updates </a:t>
            </a:r>
            <a:r>
              <a:rPr lang="it-IT" sz="1400" dirty="0" err="1"/>
              <a:t>require</a:t>
            </a:r>
            <a:r>
              <a:rPr lang="it-IT" sz="1400" dirty="0"/>
              <a:t> a </a:t>
            </a:r>
            <a:r>
              <a:rPr lang="it-IT" sz="1400" i="1" dirty="0"/>
              <a:t>#</a:t>
            </a:r>
            <a:r>
              <a:rPr lang="it-IT" sz="1400" i="1" dirty="0" err="1"/>
              <a:t>pragma</a:t>
            </a:r>
            <a:r>
              <a:rPr lang="it-IT" sz="1400" i="1" dirty="0"/>
              <a:t> </a:t>
            </a:r>
            <a:r>
              <a:rPr lang="it-IT" sz="1400" i="1" dirty="0" err="1"/>
              <a:t>omp</a:t>
            </a:r>
            <a:r>
              <a:rPr lang="it-IT" sz="1400" i="1" dirty="0"/>
              <a:t> </a:t>
            </a:r>
            <a:r>
              <a:rPr lang="it-IT" sz="1400" i="1" dirty="0" err="1"/>
              <a:t>critical</a:t>
            </a:r>
            <a:r>
              <a:rPr lang="it-IT" sz="1400" i="1" dirty="0"/>
              <a:t> </a:t>
            </a:r>
            <a:r>
              <a:rPr lang="it-IT" sz="1400" dirty="0"/>
              <a:t> </a:t>
            </a:r>
            <a:r>
              <a:rPr lang="it-IT" sz="1400" dirty="0" err="1"/>
              <a:t>section</a:t>
            </a:r>
            <a:r>
              <a:rPr lang="it-IT" sz="1400" dirty="0"/>
              <a:t> to </a:t>
            </a:r>
            <a:r>
              <a:rPr lang="it-IT" sz="1400" dirty="0" err="1"/>
              <a:t>prevent</a:t>
            </a:r>
            <a:r>
              <a:rPr lang="it-IT" sz="1400" dirty="0"/>
              <a:t> race </a:t>
            </a:r>
            <a:r>
              <a:rPr lang="it-IT" sz="1400" dirty="0" err="1"/>
              <a:t>conditions</a:t>
            </a:r>
            <a:endParaRPr lang="it-IT" sz="1400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A2B9184-E465-4A60-7292-82AC85EFD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523" y="3656447"/>
            <a:ext cx="4290237" cy="234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223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</TotalTime>
  <Words>1007</Words>
  <Application>Microsoft Macintosh PowerPoint</Application>
  <PresentationFormat>Presentazione su schermo (4:3)</PresentationFormat>
  <Paragraphs>157</Paragraphs>
  <Slides>16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0" baseType="lpstr">
      <vt:lpstr>Arial</vt:lpstr>
      <vt:lpstr>Calibri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susanna</dc:creator>
  <cp:lastModifiedBy>Alessandro Bianco</cp:lastModifiedBy>
  <cp:revision>31</cp:revision>
  <dcterms:created xsi:type="dcterms:W3CDTF">2012-12-06T09:21:12Z</dcterms:created>
  <dcterms:modified xsi:type="dcterms:W3CDTF">2026-01-14T09:38:11Z</dcterms:modified>
</cp:coreProperties>
</file>